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5" r:id="rId2"/>
    <p:sldId id="274" r:id="rId3"/>
    <p:sldId id="302" r:id="rId4"/>
    <p:sldId id="303" r:id="rId5"/>
    <p:sldId id="289" r:id="rId6"/>
    <p:sldId id="300" r:id="rId7"/>
    <p:sldId id="301" r:id="rId8"/>
    <p:sldId id="304" r:id="rId9"/>
    <p:sldId id="305" r:id="rId10"/>
    <p:sldId id="307" r:id="rId11"/>
    <p:sldId id="308" r:id="rId12"/>
    <p:sldId id="306" r:id="rId13"/>
    <p:sldId id="309" r:id="rId14"/>
    <p:sldId id="310" r:id="rId15"/>
    <p:sldId id="311" r:id="rId16"/>
    <p:sldId id="31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0A"/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79619" autoAdjust="0"/>
  </p:normalViewPr>
  <p:slideViewPr>
    <p:cSldViewPr>
      <p:cViewPr varScale="1">
        <p:scale>
          <a:sx n="74" d="100"/>
          <a:sy n="74" d="100"/>
        </p:scale>
        <p:origin x="156" y="72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357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7/16/2014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7/16/2014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7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10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24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9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2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92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40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77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46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81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71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77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09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17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34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41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/>
              <a:t>7/16/2014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7/16/2014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7/16/2014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  <a:p>
            <a:pPr lvl="5"/>
            <a:r>
              <a:rPr/>
              <a:t>Sixth</a:t>
            </a:r>
          </a:p>
          <a:p>
            <a:pPr lvl="6"/>
            <a:r>
              <a:rPr/>
              <a:t>Seventh</a:t>
            </a:r>
          </a:p>
          <a:p>
            <a:pPr lvl="7"/>
            <a:r>
              <a:rPr/>
              <a:t>Eighth</a:t>
            </a:r>
          </a:p>
          <a:p>
            <a:pPr lvl="8"/>
            <a:r>
              <a:rPr/>
              <a:t>Ninth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752600" y="5325083"/>
            <a:ext cx="9144002" cy="762000"/>
          </a:xfrm>
        </p:spPr>
        <p:txBody>
          <a:bodyPr/>
          <a:lstStyle/>
          <a:p>
            <a:r>
              <a:rPr lang="en-US" sz="2400" dirty="0" smtClean="0"/>
              <a:t>Rob Jenkins | Santa Ana College</a:t>
            </a:r>
          </a:p>
          <a:p>
            <a:r>
              <a:rPr lang="en-US" sz="2400" dirty="0" smtClean="0"/>
              <a:t>Brazil 2014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84" y="0"/>
            <a:ext cx="8267700" cy="4724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153400" y="0"/>
            <a:ext cx="4038600" cy="4724400"/>
          </a:xfrm>
          <a:prstGeom prst="rect">
            <a:avLst/>
          </a:prstGeom>
          <a:solidFill>
            <a:srgbClr val="06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5943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Unlock the Secrets to Effective Lesson Planning</a:t>
            </a:r>
            <a:endParaRPr lang="en-US" dirty="0"/>
          </a:p>
        </p:txBody>
      </p:sp>
      <p:pic>
        <p:nvPicPr>
          <p:cNvPr id="6" name="Picture 5" descr="ELT_PPT_TED_2014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64781"/>
          <a:stretch/>
        </p:blipFill>
        <p:spPr>
          <a:xfrm>
            <a:off x="9067801" y="3829878"/>
            <a:ext cx="3124199" cy="89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Lesson Planning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10515600" cy="372427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ko-KR" altLang="en-US" dirty="0" smtClean="0">
              <a:ea typeface="Gulim" panose="020B0600000101010101" pitchFamily="34" charset="-127"/>
            </a:endParaRP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ko-KR" altLang="en-US" sz="3200" dirty="0" smtClean="0">
                <a:ea typeface="Gulim" panose="020B0600000101010101" pitchFamily="34" charset="-127"/>
              </a:rPr>
              <a:t>“</a:t>
            </a:r>
            <a:r>
              <a:rPr lang="en-US" altLang="ko-KR" sz="3200" dirty="0" smtClean="0">
                <a:ea typeface="Gulim" panose="020B0600000101010101" pitchFamily="34" charset="-127"/>
              </a:rPr>
              <a:t>Good lesson planning is an often invisible but absolutely essential part of all good teaching - especially effective language teaching.” 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en-US" altLang="ko-KR" sz="3200" dirty="0">
              <a:ea typeface="Gulim" panose="020B0600000101010101" pitchFamily="34" charset="-127"/>
            </a:endParaRP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en-US" altLang="ko-KR" sz="3200" dirty="0" smtClean="0">
              <a:ea typeface="Gulim" panose="020B0600000101010101" pitchFamily="34" charset="-127"/>
            </a:endParaRPr>
          </a:p>
          <a:p>
            <a:pPr marL="533400" indent="-533400" algn="r" eaLnBrk="1" hangingPunct="1">
              <a:buFont typeface="Wingdings" panose="05000000000000000000" pitchFamily="2" charset="2"/>
              <a:buNone/>
            </a:pPr>
            <a:r>
              <a:rPr lang="en-US" altLang="ko-KR" sz="3200" dirty="0" smtClean="0">
                <a:ea typeface="Gulim" panose="020B0600000101010101" pitchFamily="34" charset="-127"/>
              </a:rPr>
              <a:t>(Hendrichsen)</a:t>
            </a:r>
          </a:p>
        </p:txBody>
      </p:sp>
      <p:pic>
        <p:nvPicPr>
          <p:cNvPr id="6" name="Picture 5" descr="ELT_PPT_TED_2014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1" y="5963478"/>
            <a:ext cx="10134600" cy="8945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1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Distinguished Class Pictures 0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97438"/>
            <a:ext cx="6536972" cy="481085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9509760" cy="751840"/>
          </a:xfrm>
        </p:spPr>
        <p:txBody>
          <a:bodyPr/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Why </a:t>
            </a:r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Plan?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6626225" cy="4038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ea typeface="ＭＳ Ｐゴシック" panose="020B0600070205080204" pitchFamily="34" charset="-128"/>
              </a:rPr>
              <a:t>Importance for Teacher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To focus activities toward an objective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To have seamless progression from one activity to the next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To evaluate student performance</a:t>
            </a:r>
          </a:p>
          <a:p>
            <a:r>
              <a:rPr lang="en-US" altLang="en-US" sz="2800" dirty="0" smtClean="0">
                <a:ea typeface="ＭＳ Ｐゴシック" panose="020B0600070205080204" pitchFamily="34" charset="-128"/>
              </a:rPr>
              <a:t>To connect with preceding or subsequent lessons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45478" y="1611928"/>
            <a:ext cx="6637020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9088" indent="-319088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274320" indent="-228600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</a:pPr>
            <a:r>
              <a:rPr lang="en-US" altLang="en-US" sz="2800" b="1" dirty="0">
                <a:solidFill>
                  <a:schemeClr val="tx2"/>
                </a:solidFill>
                <a:latin typeface="+mn-lt"/>
              </a:rPr>
              <a:t>Importance for Student</a:t>
            </a:r>
          </a:p>
          <a:p>
            <a:pPr marL="274320" indent="-228600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</a:pPr>
            <a:r>
              <a:rPr lang="en-US" altLang="en-US" sz="2800" dirty="0">
                <a:solidFill>
                  <a:schemeClr val="tx2"/>
                </a:solidFill>
                <a:latin typeface="+mn-lt"/>
              </a:rPr>
              <a:t>To gain confidence that activities have a purpose</a:t>
            </a:r>
          </a:p>
          <a:p>
            <a:pPr marL="274320" indent="-228600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</a:pPr>
            <a:r>
              <a:rPr lang="en-US" altLang="en-US" sz="2800" dirty="0">
                <a:solidFill>
                  <a:schemeClr val="tx2"/>
                </a:solidFill>
                <a:latin typeface="+mn-lt"/>
              </a:rPr>
              <a:t>To evaluate their own learning</a:t>
            </a:r>
          </a:p>
          <a:p>
            <a:pPr marL="274320" indent="-228600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</a:pPr>
            <a:r>
              <a:rPr lang="en-US" altLang="en-US" sz="2800" dirty="0">
                <a:solidFill>
                  <a:schemeClr val="tx2"/>
                </a:solidFill>
                <a:latin typeface="+mn-lt"/>
              </a:rPr>
              <a:t>To apply what they’ve learned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8"/>
          <a:stretch/>
        </p:blipFill>
        <p:spPr>
          <a:xfrm>
            <a:off x="6324600" y="1611928"/>
            <a:ext cx="5413374" cy="30480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" name="Picture 9" descr="ELT_PPT_TED_20142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1" y="5963478"/>
            <a:ext cx="10134600" cy="8945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9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2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MISSION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544782" y="1371600"/>
            <a:ext cx="9144000" cy="3962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en-US" sz="3200" dirty="0">
                <a:ea typeface="ＭＳ Ｐゴシック" panose="020B0600070205080204" pitchFamily="34" charset="-128"/>
              </a:rPr>
              <a:t>Give students </a:t>
            </a:r>
          </a:p>
          <a:p>
            <a:pPr>
              <a:lnSpc>
                <a:spcPct val="150000"/>
              </a:lnSpc>
            </a:pPr>
            <a:r>
              <a:rPr lang="en-US" altLang="en-US" sz="3200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challenging opportunities</a:t>
            </a:r>
            <a:r>
              <a:rPr lang="en-US" altLang="en-US" sz="3200" dirty="0"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en-US" sz="3200" dirty="0">
                <a:ea typeface="ＭＳ Ｐゴシック" panose="020B0600070205080204" pitchFamily="34" charset="-128"/>
              </a:rPr>
              <a:t>to be </a:t>
            </a:r>
          </a:p>
          <a:p>
            <a:pPr>
              <a:lnSpc>
                <a:spcPct val="150000"/>
              </a:lnSpc>
            </a:pPr>
            <a:r>
              <a:rPr lang="en-US" altLang="en-US" sz="3200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successful</a:t>
            </a:r>
            <a:r>
              <a:rPr lang="en-US" altLang="en-US" sz="3200" dirty="0"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en-US" sz="3200" dirty="0">
                <a:ea typeface="ＭＳ Ｐゴシック" panose="020B0600070205080204" pitchFamily="34" charset="-128"/>
              </a:rPr>
              <a:t>in their language-learning experience so they develop confidence and become independent, lifelong learners.</a:t>
            </a:r>
          </a:p>
          <a:p>
            <a:pPr lvl="0"/>
            <a:endParaRPr lang="en-US" dirty="0" smtClean="0"/>
          </a:p>
        </p:txBody>
      </p:sp>
      <p:pic>
        <p:nvPicPr>
          <p:cNvPr id="4" name="Picture 3" descr="ELT_PPT_TED_2014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1" y="5963478"/>
            <a:ext cx="10134600" cy="8945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8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9509760" cy="751840"/>
          </a:xfrm>
        </p:spPr>
        <p:txBody>
          <a:bodyPr/>
          <a:lstStyle/>
          <a:p>
            <a:r>
              <a:rPr lang="en-US" altLang="en-US" sz="3600" dirty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Challenging Opportunities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05000" y="1905000"/>
            <a:ext cx="9814560" cy="41276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3200" b="1" dirty="0">
                <a:ea typeface="ＭＳ Ｐゴシック" panose="020B0600070205080204" pitchFamily="34" charset="-128"/>
              </a:rPr>
              <a:t>Teach students to:</a:t>
            </a:r>
          </a:p>
          <a:p>
            <a:pPr>
              <a:buNone/>
            </a:pPr>
            <a:endParaRPr lang="en-US" altLang="en-US" sz="100" dirty="0">
              <a:ea typeface="ＭＳ Ｐゴシック" panose="020B0600070205080204" pitchFamily="34" charset="-128"/>
            </a:endParaRPr>
          </a:p>
          <a:p>
            <a:pPr lvl="2"/>
            <a:r>
              <a:rPr lang="en-US" altLang="en-US" sz="2800" dirty="0">
                <a:ea typeface="ＭＳ Ｐゴシック" panose="020B0600070205080204" pitchFamily="34" charset="-128"/>
              </a:rPr>
              <a:t>think critically</a:t>
            </a:r>
          </a:p>
          <a:p>
            <a:pPr lvl="2"/>
            <a:endParaRPr lang="en-US" altLang="en-US" sz="2800" dirty="0">
              <a:ea typeface="ＭＳ Ｐゴシック" panose="020B0600070205080204" pitchFamily="34" charset="-128"/>
            </a:endParaRPr>
          </a:p>
          <a:p>
            <a:pPr lvl="2"/>
            <a:r>
              <a:rPr lang="en-US" altLang="en-US" sz="2800" dirty="0">
                <a:ea typeface="ＭＳ Ｐゴシック" panose="020B0600070205080204" pitchFamily="34" charset="-128"/>
              </a:rPr>
              <a:t>work cooperatively</a:t>
            </a:r>
          </a:p>
          <a:p>
            <a:pPr lvl="2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 </a:t>
            </a:r>
          </a:p>
          <a:p>
            <a:pPr lvl="2"/>
            <a:r>
              <a:rPr lang="en-US" altLang="en-US" sz="2800" dirty="0">
                <a:ea typeface="ＭＳ Ｐゴシック" panose="020B0600070205080204" pitchFamily="34" charset="-128"/>
              </a:rPr>
              <a:t>transfer language and </a:t>
            </a:r>
            <a:endParaRPr lang="en-US" altLang="en-US" sz="2800" dirty="0" smtClean="0">
              <a:ea typeface="ＭＳ Ｐゴシック" panose="020B0600070205080204" pitchFamily="34" charset="-128"/>
            </a:endParaRPr>
          </a:p>
          <a:p>
            <a:pPr marL="685800" lvl="2" indent="-914400"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             thinking </a:t>
            </a:r>
            <a:r>
              <a:rPr lang="en-US" altLang="en-US" sz="2800" dirty="0">
                <a:ea typeface="ＭＳ Ｐゴシック" panose="020B0600070205080204" pitchFamily="34" charset="-128"/>
              </a:rPr>
              <a:t>skills to any task</a:t>
            </a:r>
          </a:p>
          <a:p>
            <a:endParaRPr lang="en-US" dirty="0"/>
          </a:p>
        </p:txBody>
      </p:sp>
      <p:pic>
        <p:nvPicPr>
          <p:cNvPr id="6" name="Picture 5" descr="Distinguished Class Pictures 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143000"/>
            <a:ext cx="5634598" cy="419608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ELT_PPT_TED_2014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1" y="5963478"/>
            <a:ext cx="10134600" cy="8945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3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9509760" cy="751840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Steps to a Successful Lesson Plan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05000" y="1905000"/>
            <a:ext cx="9814560" cy="41276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3200" b="1" dirty="0" smtClean="0">
                <a:ea typeface="ＭＳ Ｐゴシック" panose="020B0600070205080204" pitchFamily="34" charset="-128"/>
              </a:rPr>
              <a:t>Put the following steps in the correct order.</a:t>
            </a:r>
            <a:endParaRPr lang="en-US" altLang="en-US" sz="3200" b="1" dirty="0">
              <a:ea typeface="ＭＳ Ｐゴシック" panose="020B0600070205080204" pitchFamily="34" charset="-128"/>
            </a:endParaRPr>
          </a:p>
          <a:p>
            <a:pPr>
              <a:buNone/>
            </a:pPr>
            <a:endParaRPr lang="en-US" altLang="en-US" sz="100" dirty="0">
              <a:ea typeface="ＭＳ Ｐゴシック" panose="020B0600070205080204" pitchFamily="34" charset="-128"/>
            </a:endParaRPr>
          </a:p>
          <a:p>
            <a:pPr marL="1005840" lvl="3" indent="0">
              <a:buNone/>
            </a:pPr>
            <a:r>
              <a:rPr lang="en-US" sz="3200" dirty="0" smtClean="0"/>
              <a:t>Application</a:t>
            </a:r>
          </a:p>
          <a:p>
            <a:pPr marL="1005840" lvl="3" indent="0">
              <a:buNone/>
            </a:pPr>
            <a:r>
              <a:rPr lang="en-US" sz="3200" dirty="0" smtClean="0"/>
              <a:t>Introduction</a:t>
            </a:r>
          </a:p>
          <a:p>
            <a:pPr marL="1005840" lvl="3" indent="0">
              <a:buNone/>
            </a:pPr>
            <a:r>
              <a:rPr lang="en-US" sz="3200" dirty="0" smtClean="0"/>
              <a:t>Warm-up / Review</a:t>
            </a:r>
          </a:p>
          <a:p>
            <a:pPr marL="1005840" lvl="3" indent="0">
              <a:buNone/>
            </a:pPr>
            <a:r>
              <a:rPr lang="en-US" sz="3200" dirty="0" smtClean="0"/>
              <a:t>Practice</a:t>
            </a:r>
          </a:p>
          <a:p>
            <a:pPr marL="1005840" lvl="3" indent="0">
              <a:buNone/>
            </a:pPr>
            <a:r>
              <a:rPr lang="en-US" sz="3200" dirty="0" smtClean="0"/>
              <a:t>Presentation</a:t>
            </a:r>
          </a:p>
          <a:p>
            <a:pPr marL="1005840" lvl="3" indent="0">
              <a:buNone/>
            </a:pPr>
            <a:r>
              <a:rPr lang="en-US" sz="3200" dirty="0" smtClean="0"/>
              <a:t>Evaluation</a:t>
            </a:r>
          </a:p>
        </p:txBody>
      </p:sp>
      <p:pic>
        <p:nvPicPr>
          <p:cNvPr id="5" name="Picture 4" descr="ELT_PPT_TED_2014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0" y="6032627"/>
            <a:ext cx="10134600" cy="8945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839200" y="6037265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6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-0.00573 0.39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193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4.16667E-6 0.000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96296E-6 L -0.00039 -0.147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738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1.66667E-6 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45931E-17 -3.33333E-6 L -0.00052 -0.160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-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532E-17 -1.11111E-6 L 0.00247 -0.083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730" y="175861"/>
            <a:ext cx="9509760" cy="751840"/>
          </a:xfrm>
        </p:spPr>
        <p:txBody>
          <a:bodyPr/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Ensure Success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927701"/>
            <a:ext cx="6901816" cy="4495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ea typeface="ＭＳ Ｐゴシック" panose="020B0600070205080204" pitchFamily="34" charset="-128"/>
              </a:rPr>
              <a:t>Establish a 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context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and 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purpose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solidFill>
                  <a:schemeClr val="tx2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		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 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</a:rPr>
              <a:t>Warm-up, Introduction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ea typeface="ＭＳ Ｐゴシック" panose="020B0600070205080204" pitchFamily="34" charset="-128"/>
              </a:rPr>
              <a:t>Provide students with 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the building blocks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and 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skills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they need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solidFill>
                  <a:schemeClr val="tx2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		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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</a:rPr>
              <a:t> Presentation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ea typeface="ＭＳ Ｐゴシック" panose="020B0600070205080204" pitchFamily="34" charset="-128"/>
              </a:rPr>
              <a:t>Provide 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meaningful tasks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solidFill>
                  <a:schemeClr val="tx2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		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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</a:rPr>
              <a:t> Practice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ea typeface="ＭＳ Ｐゴシック" panose="020B0600070205080204" pitchFamily="34" charset="-128"/>
              </a:rPr>
              <a:t>Ensure that students are 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successful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solidFill>
                  <a:schemeClr val="tx2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		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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</a:rPr>
              <a:t> Evaluation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dirty="0" smtClean="0"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dirty="0" smtClean="0">
                <a:ea typeface="ＭＳ Ｐゴシック" panose="020B0600070205080204" pitchFamily="34" charset="-128"/>
              </a:rPr>
              <a:t>Allow students to use the language in a new 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real-life situation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solidFill>
                  <a:schemeClr val="tx2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		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</a:t>
            </a:r>
            <a:r>
              <a:rPr lang="en-US" altLang="en-US" b="1" dirty="0" smtClean="0">
                <a:solidFill>
                  <a:srgbClr val="355D7E"/>
                </a:solidFill>
                <a:ea typeface="ＭＳ Ｐゴシック" panose="020B0600070205080204" pitchFamily="34" charset="-128"/>
              </a:rPr>
              <a:t> Application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409" y="1143000"/>
            <a:ext cx="2453558" cy="11430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Picture 8"/>
          <p:cNvPicPr/>
          <p:nvPr/>
        </p:nvPicPr>
        <p:blipFill rotWithShape="1">
          <a:blip r:embed="rId4"/>
          <a:srcRect l="8181" t="10043" r="7485" b="23143"/>
          <a:stretch/>
        </p:blipFill>
        <p:spPr bwMode="auto">
          <a:xfrm>
            <a:off x="7924800" y="2399347"/>
            <a:ext cx="2352675" cy="88773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/>
          <a:srcRect l="7402" t="15581" r="3958" b="20717"/>
          <a:stretch/>
        </p:blipFill>
        <p:spPr bwMode="auto">
          <a:xfrm>
            <a:off x="7924800" y="3670140"/>
            <a:ext cx="2556828" cy="83566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/>
          <a:srcRect l="10526" t="51858" r="8788" b="19423"/>
          <a:stretch/>
        </p:blipFill>
        <p:spPr bwMode="auto">
          <a:xfrm>
            <a:off x="7924800" y="4888864"/>
            <a:ext cx="2852738" cy="68580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ELT_PPT_TED_20142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1" y="5963478"/>
            <a:ext cx="10134600" cy="89452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3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72440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What does it look like?</a:t>
            </a:r>
            <a:endParaRPr lang="en-US" dirty="0"/>
          </a:p>
        </p:txBody>
      </p:sp>
      <p:pic>
        <p:nvPicPr>
          <p:cNvPr id="3" name="Picture 2" descr="ELT_PPT_TED_2014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1" y="5963478"/>
            <a:ext cx="10134600" cy="89452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2192000" cy="1447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040"/>
            <a:ext cx="2619375" cy="751840"/>
          </a:xfrm>
        </p:spPr>
        <p:txBody>
          <a:bodyPr/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Introduction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981200"/>
            <a:ext cx="4724400" cy="20574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Establish the 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Context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State the Objective</a:t>
            </a:r>
          </a:p>
          <a:p>
            <a:pPr indent="0">
              <a:spcBef>
                <a:spcPts val="0"/>
              </a:spcBef>
              <a:buNone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(by the end of class, students will be able to… )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24746" t="20430" r="35926" b="25220"/>
          <a:stretch/>
        </p:blipFill>
        <p:spPr bwMode="auto">
          <a:xfrm>
            <a:off x="4953000" y="0"/>
            <a:ext cx="72390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5105400"/>
            <a:ext cx="12192000" cy="143116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By the end of class, students will be able to: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Identify places in a home	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Describe their house		</a:t>
            </a:r>
            <a:endParaRPr lang="en-US" sz="1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5628620"/>
            <a:ext cx="41148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</a:rPr>
              <a:t>Identify household </a:t>
            </a:r>
            <a:r>
              <a:rPr lang="en-US" sz="2400" dirty="0" smtClean="0">
                <a:solidFill>
                  <a:schemeClr val="bg1"/>
                </a:solidFill>
              </a:rPr>
              <a:t>objects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Compare houses</a:t>
            </a:r>
            <a:endParaRPr lang="en-US" sz="2400" dirty="0"/>
          </a:p>
        </p:txBody>
      </p:sp>
      <p:pic>
        <p:nvPicPr>
          <p:cNvPr id="10" name="Picture 9" descr="ELT_PPT_TED_2014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63063"/>
          <a:stretch/>
        </p:blipFill>
        <p:spPr>
          <a:xfrm>
            <a:off x="8917260" y="5382039"/>
            <a:ext cx="3276599" cy="89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9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2192000" cy="1447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040"/>
            <a:ext cx="2619375" cy="751840"/>
          </a:xfrm>
        </p:spPr>
        <p:txBody>
          <a:bodyPr/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Introduction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981200"/>
            <a:ext cx="4724400" cy="20574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Establish 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the Context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State the Objective</a:t>
            </a:r>
          </a:p>
          <a:p>
            <a:pPr indent="0">
              <a:spcBef>
                <a:spcPts val="0"/>
              </a:spcBef>
              <a:buNone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(by the end of class, students will be able to… )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24746" t="20430" r="35926" b="25220"/>
          <a:stretch/>
        </p:blipFill>
        <p:spPr bwMode="auto">
          <a:xfrm>
            <a:off x="4953000" y="0"/>
            <a:ext cx="72390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5105400"/>
            <a:ext cx="12192000" cy="143116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By the end of class, students will be able to: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Identify </a:t>
            </a:r>
            <a:r>
              <a:rPr lang="en-US" sz="2400" dirty="0" smtClean="0">
                <a:solidFill>
                  <a:schemeClr val="bg1"/>
                </a:solidFill>
              </a:rPr>
              <a:t>places in a home	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Describe their house		</a:t>
            </a:r>
            <a:endParaRPr lang="en-US" sz="1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5628620"/>
            <a:ext cx="41148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</a:rPr>
              <a:t>Identify household </a:t>
            </a:r>
            <a:r>
              <a:rPr lang="en-US" sz="2400" dirty="0" smtClean="0">
                <a:solidFill>
                  <a:schemeClr val="bg1"/>
                </a:solidFill>
              </a:rPr>
              <a:t>objects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Compare houses</a:t>
            </a:r>
            <a:endParaRPr lang="en-US" sz="2400" dirty="0"/>
          </a:p>
        </p:txBody>
      </p:sp>
      <p:pic>
        <p:nvPicPr>
          <p:cNvPr id="10" name="Picture 9" descr="ELT_PPT_TED_2014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63063"/>
          <a:stretch/>
        </p:blipFill>
        <p:spPr>
          <a:xfrm>
            <a:off x="8917260" y="5382039"/>
            <a:ext cx="3276599" cy="89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2192000" cy="1447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040"/>
            <a:ext cx="2619375" cy="751840"/>
          </a:xfrm>
        </p:spPr>
        <p:txBody>
          <a:bodyPr/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Presentation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l="33184" t="11989" r="39655" b="60311"/>
          <a:stretch/>
        </p:blipFill>
        <p:spPr bwMode="auto">
          <a:xfrm>
            <a:off x="6858000" y="53340"/>
            <a:ext cx="4762500" cy="29768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3"/>
          <a:srcRect l="29585" t="41684" r="56692" b="33278"/>
          <a:stretch/>
        </p:blipFill>
        <p:spPr bwMode="auto">
          <a:xfrm>
            <a:off x="4077017" y="3263265"/>
            <a:ext cx="2971800" cy="2743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3"/>
          <a:srcRect l="43801" t="40826" r="38937" b="41567"/>
          <a:stretch/>
        </p:blipFill>
        <p:spPr bwMode="auto">
          <a:xfrm>
            <a:off x="7620000" y="3263265"/>
            <a:ext cx="3395187" cy="26155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9418" y="5506134"/>
            <a:ext cx="3466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Teaching TIP: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Elicit information from students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190659" y="1348740"/>
            <a:ext cx="4724400" cy="3276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1800"/>
              </a:spcAft>
              <a:buFont typeface="Wingdings" pitchFamily="2" charset="2"/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Identify what students already know by asking questions, stories…</a:t>
            </a:r>
          </a:p>
          <a:p>
            <a:pPr indent="0">
              <a:spcAft>
                <a:spcPts val="1800"/>
              </a:spcAft>
              <a:buFont typeface="Wingdings" pitchFamily="2" charset="2"/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Present new information through visuals, stories….</a:t>
            </a:r>
          </a:p>
          <a:p>
            <a:pPr indent="0">
              <a:spcAft>
                <a:spcPts val="1800"/>
              </a:spcAft>
              <a:buFont typeface="Wingdings" pitchFamily="2" charset="2"/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Prepare for practice</a:t>
            </a:r>
          </a:p>
          <a:p>
            <a:pPr marL="4572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886938" y="5914043"/>
            <a:ext cx="3466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Objective: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Identify places in a home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84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2192000" cy="1447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040"/>
            <a:ext cx="2619375" cy="751840"/>
          </a:xfrm>
        </p:spPr>
        <p:txBody>
          <a:bodyPr/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Presentation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l="33184" t="11989" r="39655" b="60311"/>
          <a:stretch/>
        </p:blipFill>
        <p:spPr bwMode="auto">
          <a:xfrm>
            <a:off x="6858000" y="53340"/>
            <a:ext cx="4762500" cy="29768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3"/>
          <a:srcRect l="29585" t="41684" r="56692" b="33278"/>
          <a:stretch/>
        </p:blipFill>
        <p:spPr bwMode="auto">
          <a:xfrm>
            <a:off x="4077017" y="3263265"/>
            <a:ext cx="2971800" cy="2743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9418" y="5506134"/>
            <a:ext cx="3466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Teaching TIP: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Elicit information from students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/>
          <p:nvPr/>
        </p:nvPicPr>
        <p:blipFill rotWithShape="1">
          <a:blip r:embed="rId3"/>
          <a:srcRect l="43801" t="58874" r="39927" b="16343"/>
          <a:stretch/>
        </p:blipFill>
        <p:spPr bwMode="auto">
          <a:xfrm>
            <a:off x="7659013" y="3168749"/>
            <a:ext cx="3307715" cy="2738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86938" y="5914043"/>
            <a:ext cx="3466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Objective: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Identify places in a home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190659" y="1348740"/>
            <a:ext cx="4724400" cy="3276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1800"/>
              </a:spcAft>
              <a:buFont typeface="Wingdings" pitchFamily="2" charset="2"/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Identify what students already know by asking questions, stories…</a:t>
            </a:r>
          </a:p>
          <a:p>
            <a:pPr indent="0">
              <a:spcAft>
                <a:spcPts val="1800"/>
              </a:spcAft>
              <a:buFont typeface="Wingdings" pitchFamily="2" charset="2"/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Present new information through visuals, stories….</a:t>
            </a:r>
          </a:p>
          <a:p>
            <a:pPr indent="0">
              <a:spcAft>
                <a:spcPts val="1800"/>
              </a:spcAft>
              <a:buFont typeface="Wingdings" pitchFamily="2" charset="2"/>
              <a:buNone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Prepare for practice</a:t>
            </a:r>
          </a:p>
          <a:p>
            <a:pPr marL="45720" indent="0"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1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2192000" cy="1447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6114"/>
            <a:ext cx="3657600" cy="751840"/>
          </a:xfrm>
        </p:spPr>
        <p:txBody>
          <a:bodyPr>
            <a:normAutofit fontScale="90000"/>
          </a:bodyPr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Practice / Evaluation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0659" y="1348740"/>
            <a:ext cx="4724400" cy="3276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Help students be successful</a:t>
            </a:r>
          </a:p>
          <a:p>
            <a:pPr marL="45720" indent="0">
              <a:buNone/>
            </a:pPr>
            <a:r>
              <a:rPr lang="en-US" sz="2800" dirty="0" smtClean="0"/>
              <a:t>Evaluate progress</a:t>
            </a:r>
          </a:p>
          <a:p>
            <a:pPr marL="45720" indent="0">
              <a:buNone/>
            </a:pPr>
            <a:r>
              <a:rPr lang="en-US" sz="2800" dirty="0" smtClean="0"/>
              <a:t>Confirm they are ready for the application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19418" y="5506134"/>
            <a:ext cx="3466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Teaching TIP: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Scaffold from simple to complex and from mechanical to meaningful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77000" y="5906869"/>
            <a:ext cx="3466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Objective: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Identify places in a home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/>
          <p:nvPr/>
        </p:nvPicPr>
        <p:blipFill rotWithShape="1">
          <a:blip r:embed="rId3"/>
          <a:srcRect l="27725" t="15954" r="37500" b="33903"/>
          <a:stretch/>
        </p:blipFill>
        <p:spPr bwMode="auto">
          <a:xfrm>
            <a:off x="4916401" y="0"/>
            <a:ext cx="5161049" cy="4185920"/>
          </a:xfrm>
          <a:prstGeom prst="rect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3"/>
          <a:srcRect l="27725" t="65527" r="37500" b="11396"/>
          <a:stretch/>
        </p:blipFill>
        <p:spPr bwMode="auto">
          <a:xfrm>
            <a:off x="6619875" y="3752938"/>
            <a:ext cx="5562600" cy="2076362"/>
          </a:xfrm>
          <a:prstGeom prst="rect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3048000" y="3410902"/>
            <a:ext cx="1371600" cy="838200"/>
          </a:xfrm>
          <a:prstGeom prst="wedgeRoundRectCallout">
            <a:avLst>
              <a:gd name="adj1" fmla="val 56945"/>
              <a:gd name="adj2" fmla="val -852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mechanical</a:t>
            </a:r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4724400" y="4446270"/>
            <a:ext cx="1371600" cy="838200"/>
          </a:xfrm>
          <a:prstGeom prst="wedgeRoundRectCallout">
            <a:avLst>
              <a:gd name="adj1" fmla="val 75001"/>
              <a:gd name="adj2" fmla="val 136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meaningful</a:t>
            </a:r>
            <a:endParaRPr lang="en-US" dirty="0"/>
          </a:p>
        </p:txBody>
      </p:sp>
      <p:pic>
        <p:nvPicPr>
          <p:cNvPr id="12" name="Picture 11" descr="ELT_PPT_TED_2014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63063"/>
          <a:stretch/>
        </p:blipFill>
        <p:spPr>
          <a:xfrm>
            <a:off x="9934417" y="5915591"/>
            <a:ext cx="2248058" cy="61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6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2192000" cy="1447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040"/>
            <a:ext cx="2619375" cy="751840"/>
          </a:xfrm>
        </p:spPr>
        <p:txBody>
          <a:bodyPr/>
          <a:lstStyle/>
          <a:p>
            <a:r>
              <a:rPr lang="en-US" alt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Application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0659" y="1348740"/>
            <a:ext cx="4724400" cy="3276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Allow students to be creative</a:t>
            </a:r>
          </a:p>
          <a:p>
            <a:pPr marL="45720" indent="0">
              <a:buNone/>
            </a:pPr>
            <a:r>
              <a:rPr lang="en-US" sz="2800" dirty="0" smtClean="0"/>
              <a:t>Provide opportunities to communicate</a:t>
            </a:r>
          </a:p>
          <a:p>
            <a:pPr marL="45720" indent="0">
              <a:buNone/>
            </a:pPr>
            <a:r>
              <a:rPr lang="en-US" sz="2800" dirty="0" smtClean="0"/>
              <a:t>Make it </a:t>
            </a:r>
            <a:r>
              <a:rPr lang="en-US" sz="2800" i="1" dirty="0" smtClean="0"/>
              <a:t>real</a:t>
            </a:r>
            <a:endParaRPr lang="en-US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19418" y="5506134"/>
            <a:ext cx="4304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Teaching TIP: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Based on the evaluation, if students are not ready for application, do more practice.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/>
          <p:nvPr/>
        </p:nvPicPr>
        <p:blipFill rotWithShape="1">
          <a:blip r:embed="rId3"/>
          <a:srcRect l="12821" t="63248" r="25802" b="17379"/>
          <a:stretch/>
        </p:blipFill>
        <p:spPr bwMode="auto">
          <a:xfrm>
            <a:off x="5581650" y="5248275"/>
            <a:ext cx="6545076" cy="1162050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Distinguished Class Pictures 0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00025"/>
            <a:ext cx="6344039" cy="47244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ELT_PPT_TED_20142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63063"/>
          <a:stretch/>
        </p:blipFill>
        <p:spPr>
          <a:xfrm>
            <a:off x="9934417" y="6244273"/>
            <a:ext cx="2248058" cy="61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9509760" cy="751840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ea typeface="ＭＳ Ｐゴシック" panose="020B0600070205080204" pitchFamily="34" charset="-128"/>
              </a:rPr>
              <a:t>Write your own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76400" y="1361440"/>
            <a:ext cx="9814560" cy="48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altLang="en-US" sz="100" dirty="0">
              <a:ea typeface="ＭＳ Ｐゴシック" panose="020B0600070205080204" pitchFamily="34" charset="-128"/>
            </a:endParaRPr>
          </a:p>
          <a:p>
            <a:pPr marL="1005840" lvl="3" indent="0">
              <a:lnSpc>
                <a:spcPct val="150000"/>
              </a:lnSpc>
              <a:buNone/>
            </a:pPr>
            <a:r>
              <a:rPr lang="en-US" sz="3200" dirty="0" smtClean="0"/>
              <a:t>Warm-up / Review</a:t>
            </a:r>
          </a:p>
          <a:p>
            <a:pPr marL="1005840" lvl="3" indent="0">
              <a:lnSpc>
                <a:spcPct val="150000"/>
              </a:lnSpc>
              <a:buNone/>
            </a:pPr>
            <a:r>
              <a:rPr lang="en-US" sz="3200" dirty="0" smtClean="0"/>
              <a:t>Introduction</a:t>
            </a:r>
          </a:p>
          <a:p>
            <a:pPr marL="1005840" lvl="3" indent="0">
              <a:lnSpc>
                <a:spcPct val="150000"/>
              </a:lnSpc>
              <a:buNone/>
            </a:pPr>
            <a:r>
              <a:rPr lang="en-US" sz="3200" dirty="0" smtClean="0"/>
              <a:t>Practice</a:t>
            </a:r>
          </a:p>
          <a:p>
            <a:pPr marL="1005840" lvl="3" indent="0">
              <a:lnSpc>
                <a:spcPct val="150000"/>
              </a:lnSpc>
              <a:buNone/>
            </a:pPr>
            <a:r>
              <a:rPr lang="en-US" sz="3200" dirty="0" smtClean="0"/>
              <a:t>Presentation</a:t>
            </a:r>
          </a:p>
          <a:p>
            <a:pPr marL="1005840" lvl="3" indent="0">
              <a:lnSpc>
                <a:spcPct val="150000"/>
              </a:lnSpc>
              <a:buNone/>
            </a:pPr>
            <a:r>
              <a:rPr lang="en-US" sz="3200" dirty="0" smtClean="0"/>
              <a:t>Evaluation</a:t>
            </a:r>
          </a:p>
          <a:p>
            <a:pPr marL="1005840" lvl="3" indent="0">
              <a:lnSpc>
                <a:spcPct val="150000"/>
              </a:lnSpc>
              <a:buNone/>
            </a:pPr>
            <a:r>
              <a:rPr lang="en-US" sz="3200" dirty="0" smtClean="0"/>
              <a:t>Application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464" y="1905000"/>
            <a:ext cx="5712496" cy="40957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 descr="ELT_PPT_TED_2014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1" y="5963478"/>
            <a:ext cx="10134600" cy="8945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4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28800" y="5105400"/>
            <a:ext cx="9144002" cy="762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Rob Jenkins     </a:t>
            </a:r>
            <a:r>
              <a:rPr lang="en-US" sz="2800" dirty="0" err="1" smtClean="0"/>
              <a:t>Jenkins</a:t>
            </a:r>
            <a:r>
              <a:rPr lang="en-US" sz="2800" dirty="0" smtClean="0"/>
              <a:t> _rob@sac.edu</a:t>
            </a:r>
          </a:p>
          <a:p>
            <a:r>
              <a:rPr lang="en-US" sz="2800" dirty="0" smtClean="0"/>
              <a:t>http://esl-teacher.net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8267700" cy="4724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153400" y="0"/>
            <a:ext cx="4038600" cy="4724400"/>
          </a:xfrm>
          <a:prstGeom prst="rect">
            <a:avLst/>
          </a:prstGeom>
          <a:solidFill>
            <a:srgbClr val="060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5943600" cy="1143000"/>
          </a:xfrm>
        </p:spPr>
        <p:txBody>
          <a:bodyPr>
            <a:normAutofit/>
          </a:bodyPr>
          <a:lstStyle/>
          <a:p>
            <a:r>
              <a:rPr lang="en-US" i="1" dirty="0" smtClean="0"/>
              <a:t>THANK YOU!</a:t>
            </a:r>
            <a:endParaRPr lang="en-US" i="1" dirty="0"/>
          </a:p>
        </p:txBody>
      </p:sp>
      <p:pic>
        <p:nvPicPr>
          <p:cNvPr id="7" name="Picture 6" descr="ELT_PPT_TED_2014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6957" r="-14244"/>
          <a:stretch/>
        </p:blipFill>
        <p:spPr>
          <a:xfrm>
            <a:off x="-7434" y="5963478"/>
            <a:ext cx="10134600" cy="89452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839200" y="5963478"/>
            <a:ext cx="3352800" cy="89452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9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Blue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514</Words>
  <Application>Microsoft Office PowerPoint</Application>
  <PresentationFormat>Widescreen</PresentationFormat>
  <Paragraphs>144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Gulim</vt:lpstr>
      <vt:lpstr>ＭＳ Ｐゴシック</vt:lpstr>
      <vt:lpstr>Arial</vt:lpstr>
      <vt:lpstr>Corbel</vt:lpstr>
      <vt:lpstr>Euphemia</vt:lpstr>
      <vt:lpstr>Symbol</vt:lpstr>
      <vt:lpstr>Wingdings</vt:lpstr>
      <vt:lpstr>Banded Design Blue 16x9</vt:lpstr>
      <vt:lpstr>Unlock the Secrets to Effective Lesson Planning</vt:lpstr>
      <vt:lpstr>Lesson Planning</vt:lpstr>
      <vt:lpstr>Why Plan?</vt:lpstr>
      <vt:lpstr>MISSION STATEMENT</vt:lpstr>
      <vt:lpstr>Challenging Opportunities</vt:lpstr>
      <vt:lpstr>Steps to a Successful Lesson Plan</vt:lpstr>
      <vt:lpstr>Ensure Success</vt:lpstr>
      <vt:lpstr> What does it look like?</vt:lpstr>
      <vt:lpstr>Introduction</vt:lpstr>
      <vt:lpstr>Introduction</vt:lpstr>
      <vt:lpstr>Presentation</vt:lpstr>
      <vt:lpstr>Presentation</vt:lpstr>
      <vt:lpstr>Practice / Evaluation</vt:lpstr>
      <vt:lpstr>Application</vt:lpstr>
      <vt:lpstr>Write your own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Project Plan</dc:title>
  <dc:creator>Rob</dc:creator>
  <cp:lastModifiedBy>Rob Jenkins</cp:lastModifiedBy>
  <cp:revision>27</cp:revision>
  <dcterms:created xsi:type="dcterms:W3CDTF">2013-12-03T00:43:53Z</dcterms:created>
  <dcterms:modified xsi:type="dcterms:W3CDTF">2014-07-16T12:19:23Z</dcterms:modified>
</cp:coreProperties>
</file>