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56" r:id="rId4"/>
    <p:sldId id="268" r:id="rId5"/>
    <p:sldId id="261" r:id="rId6"/>
    <p:sldId id="262" r:id="rId7"/>
    <p:sldId id="263" r:id="rId8"/>
    <p:sldId id="257" r:id="rId9"/>
    <p:sldId id="258" r:id="rId10"/>
    <p:sldId id="259" r:id="rId11"/>
    <p:sldId id="260" r:id="rId12"/>
    <p:sldId id="264" r:id="rId13"/>
    <p:sldId id="265"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100" d="100"/>
          <a:sy n="100" d="100"/>
        </p:scale>
        <p:origin x="-12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E4E990-DCBB-4ADD-899A-D1B14ED0F36A}" type="datetimeFigureOut">
              <a:rPr lang="en-US" smtClean="0"/>
              <a:pPr/>
              <a:t>7/7/2011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4E990-DCBB-4ADD-899A-D1B14ED0F36A}" type="datetimeFigureOut">
              <a:rPr lang="en-US" smtClean="0"/>
              <a:pPr/>
              <a:t>7/7/2011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4E990-DCBB-4ADD-899A-D1B14ED0F36A}" type="datetimeFigureOut">
              <a:rPr lang="en-US" smtClean="0"/>
              <a:pPr/>
              <a:t>7/7/2011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BE4E990-DCBB-4ADD-899A-D1B14ED0F36A}" type="datetimeFigureOut">
              <a:rPr lang="en-US" smtClean="0"/>
              <a:pPr/>
              <a:t>7/7/2011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49AAB95-48D2-44BF-BA8A-5D88255B1F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49AAB95-48D2-44BF-BA8A-5D88255B1F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49AAB95-48D2-44BF-BA8A-5D88255B1F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AAB95-48D2-44BF-BA8A-5D88255B1F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BE4E990-DCBB-4ADD-899A-D1B14ED0F36A}" type="datetimeFigureOut">
              <a:rPr lang="en-US" smtClean="0"/>
              <a:pPr/>
              <a:t>7/7/2011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49AAB95-48D2-44BF-BA8A-5D88255B1F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E4E990-DCBB-4ADD-899A-D1B14ED0F36A}" type="datetimeFigureOut">
              <a:rPr lang="en-US" smtClean="0"/>
              <a:pPr/>
              <a:t>7/7/2011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49AAB95-48D2-44BF-BA8A-5D88255B1F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BE4E990-DCBB-4ADD-899A-D1B14ED0F36A}" type="datetimeFigureOut">
              <a:rPr lang="en-US" smtClean="0"/>
              <a:pPr/>
              <a:t>7/7/2011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49AAB95-48D2-44BF-BA8A-5D88255B1F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49AAB95-48D2-44BF-BA8A-5D88255B1F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49AAB95-48D2-44BF-BA8A-5D88255B1F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BE4E990-DCBB-4ADD-899A-D1B14ED0F36A}" type="datetimeFigureOut">
              <a:rPr lang="en-US" smtClean="0"/>
              <a:pPr/>
              <a:t>7/7/2011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AAB95-48D2-44BF-BA8A-5D88255B1F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49AAB95-48D2-44BF-BA8A-5D88255B1F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4E990-DCBB-4ADD-899A-D1B14ED0F36A}" type="datetimeFigureOut">
              <a:rPr lang="en-US" smtClean="0"/>
              <a:pPr/>
              <a:t>7/7/2011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4E990-DCBB-4ADD-899A-D1B14ED0F36A}" type="datetimeFigureOut">
              <a:rPr lang="en-US" smtClean="0"/>
              <a:pPr/>
              <a:t>7/7/2011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AAB95-48D2-44BF-BA8A-5D88255B1F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BE4E990-DCBB-4ADD-899A-D1B14ED0F36A}" type="datetimeFigureOut">
              <a:rPr lang="en-US" smtClean="0"/>
              <a:pPr/>
              <a:t>7/7/2011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49AAB95-48D2-44BF-BA8A-5D88255B1F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Grammar Practice Progression</a:t>
            </a:r>
            <a:endParaRPr lang="en-US" b="1" dirty="0"/>
          </a:p>
        </p:txBody>
      </p:sp>
      <p:sp>
        <p:nvSpPr>
          <p:cNvPr id="3" name="Content Placeholder 2"/>
          <p:cNvSpPr>
            <a:spLocks noGrp="1"/>
          </p:cNvSpPr>
          <p:nvPr>
            <p:ph sz="quarter" idx="1"/>
          </p:nvPr>
        </p:nvSpPr>
        <p:spPr/>
        <p:txBody>
          <a:bodyPr>
            <a:normAutofit lnSpcReduction="10000"/>
          </a:bodyPr>
          <a:lstStyle/>
          <a:p>
            <a:pPr>
              <a:buNone/>
            </a:pPr>
            <a:r>
              <a:rPr lang="en-US" b="1" dirty="0" smtClean="0"/>
              <a:t>Analysis by:</a:t>
            </a:r>
          </a:p>
          <a:p>
            <a:pPr lvl="1">
              <a:buNone/>
            </a:pPr>
            <a:r>
              <a:rPr lang="en-US" dirty="0" smtClean="0"/>
              <a:t>Rob Jenkins</a:t>
            </a:r>
          </a:p>
          <a:p>
            <a:pPr lvl="1">
              <a:buNone/>
            </a:pPr>
            <a:r>
              <a:rPr lang="en-US" dirty="0" smtClean="0"/>
              <a:t>Staci Johnson</a:t>
            </a:r>
          </a:p>
          <a:p>
            <a:pPr lvl="1">
              <a:buNone/>
            </a:pPr>
            <a:endParaRPr lang="en-US" dirty="0" smtClean="0"/>
          </a:p>
          <a:p>
            <a:pPr marL="288925" lvl="1" indent="-14288">
              <a:buNone/>
            </a:pPr>
            <a:r>
              <a:rPr lang="en-US" dirty="0" smtClean="0"/>
              <a:t>This presentation analyzes a progressive approach to activities within a grammar lesson plan.  Many words are used to identify activities that we all may consider interchangeable, but actually seem to manifest subtle differences at least in the eyes of Staci Johnson and Rob Jenkins.  We hope that this presentation will clarify the meaning of </a:t>
            </a:r>
            <a:r>
              <a:rPr lang="en-US" i="1" dirty="0" smtClean="0"/>
              <a:t>mechanical</a:t>
            </a:r>
            <a:r>
              <a:rPr lang="en-US" dirty="0" smtClean="0"/>
              <a:t>, </a:t>
            </a:r>
            <a:r>
              <a:rPr lang="en-US" i="1" dirty="0" smtClean="0"/>
              <a:t>meaningful, production, accuracy</a:t>
            </a:r>
            <a:r>
              <a:rPr lang="en-US" dirty="0" smtClean="0"/>
              <a:t>, and </a:t>
            </a:r>
            <a:r>
              <a:rPr lang="en-US" i="1" dirty="0" smtClean="0"/>
              <a:t>fluency</a:t>
            </a:r>
            <a:r>
              <a:rPr lang="en-US" dirty="0" smtClean="0"/>
              <a:t> as we see them, showing the relationship they have with one another.  We also hope this this will act as a guide to write and edit future manuscript.</a:t>
            </a:r>
            <a:endParaRPr lang="en-US"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7992" y="1251174"/>
            <a:ext cx="2735608"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11335"/>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38865" y="221226"/>
            <a:ext cx="6946490" cy="584775"/>
          </a:xfrm>
          <a:prstGeom prst="rect">
            <a:avLst/>
          </a:prstGeom>
          <a:noFill/>
        </p:spPr>
        <p:txBody>
          <a:bodyPr wrap="square" rtlCol="0">
            <a:spAutoFit/>
          </a:bodyPr>
          <a:lstStyle/>
          <a:p>
            <a:pPr algn="ctr"/>
            <a:r>
              <a:rPr lang="en-US" sz="3200" dirty="0" smtClean="0">
                <a:latin typeface="Arial Black" pitchFamily="34" charset="0"/>
              </a:rPr>
              <a:t>Activity Characteristics</a:t>
            </a:r>
            <a:endParaRPr lang="en-US" sz="3200" dirty="0">
              <a:latin typeface="Arial Black" pitchFamily="34" charset="0"/>
            </a:endParaRPr>
          </a:p>
        </p:txBody>
      </p:sp>
      <p:sp>
        <p:nvSpPr>
          <p:cNvPr id="73" name="TextBox 72"/>
          <p:cNvSpPr txBox="1"/>
          <p:nvPr/>
        </p:nvSpPr>
        <p:spPr>
          <a:xfrm>
            <a:off x="320040" y="6159418"/>
            <a:ext cx="8442960" cy="307777"/>
          </a:xfrm>
          <a:prstGeom prst="rect">
            <a:avLst/>
          </a:prstGeom>
          <a:noFill/>
        </p:spPr>
        <p:txBody>
          <a:bodyPr wrap="square" rtlCol="0">
            <a:spAutoFit/>
          </a:bodyPr>
          <a:lstStyle/>
          <a:p>
            <a:r>
              <a:rPr lang="en-US" sz="1400" dirty="0" smtClean="0"/>
              <a:t>Exercises or activities have three characteristics.  Activity progression usually starts at the lower end of each chart. </a:t>
            </a:r>
            <a:endParaRPr lang="en-US"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7992" y="1251174"/>
            <a:ext cx="2735608"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11335"/>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38865" y="221226"/>
            <a:ext cx="6946490" cy="584775"/>
          </a:xfrm>
          <a:prstGeom prst="rect">
            <a:avLst/>
          </a:prstGeom>
          <a:noFill/>
        </p:spPr>
        <p:txBody>
          <a:bodyPr wrap="square" rtlCol="0">
            <a:spAutoFit/>
          </a:bodyPr>
          <a:lstStyle/>
          <a:p>
            <a:pPr algn="ctr"/>
            <a:r>
              <a:rPr lang="en-US" sz="3200" dirty="0" smtClean="0">
                <a:latin typeface="Arial Black" pitchFamily="34" charset="0"/>
              </a:rPr>
              <a:t>Activity Characteristics</a:t>
            </a:r>
            <a:endParaRPr lang="en-US" sz="3200" dirty="0">
              <a:latin typeface="Arial Black" pitchFamily="34" charset="0"/>
            </a:endParaRPr>
          </a:p>
        </p:txBody>
      </p:sp>
      <p:sp>
        <p:nvSpPr>
          <p:cNvPr id="73" name="TextBox 72"/>
          <p:cNvSpPr txBox="1"/>
          <p:nvPr/>
        </p:nvSpPr>
        <p:spPr>
          <a:xfrm>
            <a:off x="228601" y="5747938"/>
            <a:ext cx="8915399" cy="892552"/>
          </a:xfrm>
          <a:prstGeom prst="rect">
            <a:avLst/>
          </a:prstGeom>
          <a:noFill/>
        </p:spPr>
        <p:txBody>
          <a:bodyPr wrap="square" rtlCol="0">
            <a:spAutoFit/>
          </a:bodyPr>
          <a:lstStyle/>
          <a:p>
            <a:r>
              <a:rPr lang="en-US" sz="2400" b="1" dirty="0" smtClean="0"/>
              <a:t>NOTE:</a:t>
            </a:r>
            <a:r>
              <a:rPr lang="en-US" sz="1100" b="1" dirty="0" smtClean="0"/>
              <a:t>  </a:t>
            </a:r>
          </a:p>
          <a:p>
            <a:r>
              <a:rPr lang="en-US" sz="1400" dirty="0" smtClean="0"/>
              <a:t>Activities are along a continuum.  Except at the bottom or top of the charts, we cannot always say an activity is solely “mechanical” or “meaningful”,  of “no production” or “complete production”, “accuracy” building, or “fluency” building. </a:t>
            </a: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52304" y="1629697"/>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cxnSp>
        <p:nvCxnSpPr>
          <p:cNvPr id="24" name="Straight Arrow Connector 23"/>
          <p:cNvCxnSpPr/>
          <p:nvPr/>
        </p:nvCxnSpPr>
        <p:spPr>
          <a:xfrm rot="16200000" flipV="1">
            <a:off x="-954607" y="2913704"/>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387169" y="2918955"/>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33304" y="5515897"/>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69" name="TextBox 68"/>
          <p:cNvSpPr txBox="1"/>
          <p:nvPr/>
        </p:nvSpPr>
        <p:spPr>
          <a:xfrm>
            <a:off x="823471" y="1302775"/>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2" name="TextBox 71"/>
          <p:cNvSpPr txBox="1"/>
          <p:nvPr/>
        </p:nvSpPr>
        <p:spPr>
          <a:xfrm>
            <a:off x="1091381" y="235975"/>
            <a:ext cx="6946490" cy="584775"/>
          </a:xfrm>
          <a:prstGeom prst="rect">
            <a:avLst/>
          </a:prstGeom>
          <a:noFill/>
        </p:spPr>
        <p:txBody>
          <a:bodyPr wrap="square" rtlCol="0">
            <a:spAutoFit/>
          </a:bodyPr>
          <a:lstStyle/>
          <a:p>
            <a:pPr algn="ctr"/>
            <a:r>
              <a:rPr lang="en-US" sz="3200" dirty="0" smtClean="0">
                <a:latin typeface="Arial Black" pitchFamily="34" charset="0"/>
              </a:rPr>
              <a:t>MEANING PROGRESSION</a:t>
            </a:r>
            <a:endParaRPr lang="en-US" sz="3200" dirty="0">
              <a:latin typeface="Arial Black" pitchFamily="34" charset="0"/>
            </a:endParaRPr>
          </a:p>
        </p:txBody>
      </p:sp>
      <p:sp>
        <p:nvSpPr>
          <p:cNvPr id="19" name="TextBox 18"/>
          <p:cNvSpPr txBox="1"/>
          <p:nvPr/>
        </p:nvSpPr>
        <p:spPr>
          <a:xfrm>
            <a:off x="2389240" y="4778477"/>
            <a:ext cx="4773560" cy="892552"/>
          </a:xfrm>
          <a:prstGeom prst="rect">
            <a:avLst/>
          </a:prstGeom>
          <a:noFill/>
        </p:spPr>
        <p:txBody>
          <a:bodyPr wrap="square" rtlCol="0">
            <a:spAutoFit/>
          </a:bodyPr>
          <a:lstStyle/>
          <a:p>
            <a:r>
              <a:rPr lang="en-US" sz="2000" b="1" dirty="0" smtClean="0"/>
              <a:t>1. Mechanical (no </a:t>
            </a:r>
            <a:r>
              <a:rPr lang="en-US" sz="2000" b="1" dirty="0"/>
              <a:t>m</a:t>
            </a:r>
            <a:r>
              <a:rPr lang="en-US" sz="2000" b="1" dirty="0" smtClean="0"/>
              <a:t>eaning </a:t>
            </a:r>
            <a:r>
              <a:rPr lang="en-US" sz="2000" b="1" dirty="0"/>
              <a:t>n</a:t>
            </a:r>
            <a:r>
              <a:rPr lang="en-US" sz="2000" b="1" dirty="0" smtClean="0"/>
              <a:t>ecessary)</a:t>
            </a:r>
          </a:p>
          <a:p>
            <a:r>
              <a:rPr lang="en-US" sz="2000" dirty="0" smtClean="0"/>
              <a:t>Underline the </a:t>
            </a:r>
            <a:r>
              <a:rPr lang="en-US" sz="2000" i="1" dirty="0" smtClean="0"/>
              <a:t>be </a:t>
            </a:r>
            <a:r>
              <a:rPr lang="en-US" sz="2000" dirty="0" smtClean="0"/>
              <a:t>verb.</a:t>
            </a:r>
          </a:p>
          <a:p>
            <a:pPr algn="ctr"/>
            <a:endParaRPr lang="en-US" sz="1200" dirty="0"/>
          </a:p>
        </p:txBody>
      </p:sp>
      <p:sp>
        <p:nvSpPr>
          <p:cNvPr id="20" name="TextBox 19"/>
          <p:cNvSpPr txBox="1"/>
          <p:nvPr/>
        </p:nvSpPr>
        <p:spPr>
          <a:xfrm>
            <a:off x="2846437" y="3883742"/>
            <a:ext cx="5869860" cy="892552"/>
          </a:xfrm>
          <a:prstGeom prst="rect">
            <a:avLst/>
          </a:prstGeom>
          <a:noFill/>
        </p:spPr>
        <p:txBody>
          <a:bodyPr wrap="square" rtlCol="0">
            <a:spAutoFit/>
          </a:bodyPr>
          <a:lstStyle/>
          <a:p>
            <a:r>
              <a:rPr lang="en-US" sz="2000" b="1" dirty="0" smtClean="0"/>
              <a:t>2. Mostly Mechanical (little to no meaning necessary)</a:t>
            </a:r>
          </a:p>
          <a:p>
            <a:r>
              <a:rPr lang="en-US" sz="2000" dirty="0" smtClean="0"/>
              <a:t>Fill in the blanks with the correct form of the </a:t>
            </a:r>
            <a:r>
              <a:rPr lang="en-US" sz="2000" i="1" dirty="0" smtClean="0"/>
              <a:t>be </a:t>
            </a:r>
            <a:r>
              <a:rPr lang="en-US" sz="2000" dirty="0" smtClean="0"/>
              <a:t>verb</a:t>
            </a:r>
            <a:r>
              <a:rPr lang="en-US" sz="2000" i="1" dirty="0" smtClean="0"/>
              <a:t>.</a:t>
            </a:r>
            <a:endParaRPr lang="en-US" sz="2000" dirty="0" smtClean="0"/>
          </a:p>
          <a:p>
            <a:pPr algn="ctr"/>
            <a:endParaRPr lang="en-US" sz="1200" dirty="0"/>
          </a:p>
        </p:txBody>
      </p:sp>
      <p:sp>
        <p:nvSpPr>
          <p:cNvPr id="21" name="TextBox 20"/>
          <p:cNvSpPr txBox="1"/>
          <p:nvPr/>
        </p:nvSpPr>
        <p:spPr>
          <a:xfrm>
            <a:off x="3338050" y="2856272"/>
            <a:ext cx="4773563" cy="1200329"/>
          </a:xfrm>
          <a:prstGeom prst="rect">
            <a:avLst/>
          </a:prstGeom>
          <a:noFill/>
        </p:spPr>
        <p:txBody>
          <a:bodyPr wrap="square" rtlCol="0">
            <a:spAutoFit/>
          </a:bodyPr>
          <a:lstStyle/>
          <a:p>
            <a:r>
              <a:rPr lang="en-US" sz="2000" b="1" dirty="0" smtClean="0"/>
              <a:t>3. Mostly Meaningful </a:t>
            </a:r>
          </a:p>
          <a:p>
            <a:r>
              <a:rPr lang="en-US" sz="2000" dirty="0" smtClean="0"/>
              <a:t>Complete the sentences based on information from the chart.</a:t>
            </a:r>
          </a:p>
          <a:p>
            <a:pPr algn="ctr"/>
            <a:endParaRPr lang="en-US" sz="1200" dirty="0"/>
          </a:p>
        </p:txBody>
      </p:sp>
      <p:sp>
        <p:nvSpPr>
          <p:cNvPr id="22" name="TextBox 21"/>
          <p:cNvSpPr txBox="1"/>
          <p:nvPr/>
        </p:nvSpPr>
        <p:spPr>
          <a:xfrm>
            <a:off x="3733800" y="1114487"/>
            <a:ext cx="4947593" cy="1754326"/>
          </a:xfrm>
          <a:prstGeom prst="rect">
            <a:avLst/>
          </a:prstGeom>
          <a:noFill/>
        </p:spPr>
        <p:txBody>
          <a:bodyPr wrap="square" rtlCol="0">
            <a:spAutoFit/>
          </a:bodyPr>
          <a:lstStyle/>
          <a:p>
            <a:r>
              <a:rPr lang="en-US" sz="2000" b="1" dirty="0" smtClean="0"/>
              <a:t>4. Meaningful (doesn’t have to be personal)</a:t>
            </a:r>
          </a:p>
          <a:p>
            <a:r>
              <a:rPr lang="en-US" sz="2000" dirty="0" smtClean="0"/>
              <a:t>Complete the VENN diagram based on smoking risks.</a:t>
            </a:r>
          </a:p>
          <a:p>
            <a:endParaRPr lang="en-US" sz="800" dirty="0"/>
          </a:p>
          <a:p>
            <a:r>
              <a:rPr lang="en-US" sz="2000" dirty="0" smtClean="0"/>
              <a:t>Write a paragraph about your opinion regarding…</a:t>
            </a:r>
          </a:p>
        </p:txBody>
      </p:sp>
      <p:sp>
        <p:nvSpPr>
          <p:cNvPr id="25" name="TextBox 24"/>
          <p:cNvSpPr txBox="1"/>
          <p:nvPr/>
        </p:nvSpPr>
        <p:spPr>
          <a:xfrm>
            <a:off x="1438275" y="5971253"/>
            <a:ext cx="7142521" cy="369332"/>
          </a:xfrm>
          <a:prstGeom prst="rect">
            <a:avLst/>
          </a:prstGeom>
          <a:noFill/>
        </p:spPr>
        <p:txBody>
          <a:bodyPr wrap="square" rtlCol="0">
            <a:spAutoFit/>
          </a:bodyPr>
          <a:lstStyle/>
          <a:p>
            <a:r>
              <a:rPr lang="en-US" dirty="0" smtClean="0"/>
              <a:t>Activities should progress in a lesson; however, each level is not necessary.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52304" y="1629697"/>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cxnSp>
        <p:nvCxnSpPr>
          <p:cNvPr id="24" name="Straight Arrow Connector 23"/>
          <p:cNvCxnSpPr/>
          <p:nvPr/>
        </p:nvCxnSpPr>
        <p:spPr>
          <a:xfrm rot="16200000" flipV="1">
            <a:off x="-954607" y="2913704"/>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387169" y="2918955"/>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33304" y="5515897"/>
            <a:ext cx="1801238"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69" name="TextBox 68"/>
          <p:cNvSpPr txBox="1"/>
          <p:nvPr/>
        </p:nvSpPr>
        <p:spPr>
          <a:xfrm>
            <a:off x="395767" y="1243781"/>
            <a:ext cx="2834130"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2" name="TextBox 71"/>
          <p:cNvSpPr txBox="1"/>
          <p:nvPr/>
        </p:nvSpPr>
        <p:spPr>
          <a:xfrm>
            <a:off x="1091381" y="235975"/>
            <a:ext cx="6946490" cy="584775"/>
          </a:xfrm>
          <a:prstGeom prst="rect">
            <a:avLst/>
          </a:prstGeom>
          <a:noFill/>
        </p:spPr>
        <p:txBody>
          <a:bodyPr wrap="square" rtlCol="0">
            <a:spAutoFit/>
          </a:bodyPr>
          <a:lstStyle/>
          <a:p>
            <a:pPr algn="ctr"/>
            <a:r>
              <a:rPr lang="en-US" sz="3200" dirty="0" smtClean="0">
                <a:latin typeface="Arial Black" pitchFamily="34" charset="0"/>
              </a:rPr>
              <a:t>PRODUCTION PROGRESSION</a:t>
            </a:r>
            <a:endParaRPr lang="en-US" sz="3200" dirty="0">
              <a:latin typeface="Arial Black" pitchFamily="34" charset="0"/>
            </a:endParaRPr>
          </a:p>
        </p:txBody>
      </p:sp>
      <p:sp>
        <p:nvSpPr>
          <p:cNvPr id="19" name="TextBox 18"/>
          <p:cNvSpPr txBox="1"/>
          <p:nvPr/>
        </p:nvSpPr>
        <p:spPr>
          <a:xfrm>
            <a:off x="2757950" y="4778478"/>
            <a:ext cx="5395450" cy="1200329"/>
          </a:xfrm>
          <a:prstGeom prst="rect">
            <a:avLst/>
          </a:prstGeom>
          <a:noFill/>
        </p:spPr>
        <p:txBody>
          <a:bodyPr wrap="square" rtlCol="0">
            <a:spAutoFit/>
          </a:bodyPr>
          <a:lstStyle/>
          <a:p>
            <a:r>
              <a:rPr lang="en-US" sz="2000" b="1" dirty="0" smtClean="0"/>
              <a:t>1. No Production (recognition exercises)</a:t>
            </a:r>
          </a:p>
          <a:p>
            <a:r>
              <a:rPr lang="en-US" sz="2000" dirty="0" smtClean="0"/>
              <a:t>Underline the </a:t>
            </a:r>
            <a:r>
              <a:rPr lang="en-US" sz="2000" i="1" dirty="0" smtClean="0"/>
              <a:t>be </a:t>
            </a:r>
            <a:r>
              <a:rPr lang="en-US" sz="2000" dirty="0" smtClean="0"/>
              <a:t>verb.</a:t>
            </a:r>
          </a:p>
          <a:p>
            <a:r>
              <a:rPr lang="en-US" sz="2000" strike="sngStrike" dirty="0" smtClean="0"/>
              <a:t>Listen (</a:t>
            </a:r>
            <a:r>
              <a:rPr lang="en-US" sz="2000" strike="sngStrike" dirty="0"/>
              <a:t>n</a:t>
            </a:r>
            <a:r>
              <a:rPr lang="en-US" sz="2000" strike="sngStrike" dirty="0" smtClean="0"/>
              <a:t>o task)…. </a:t>
            </a:r>
            <a:r>
              <a:rPr lang="en-US" sz="2000" dirty="0" smtClean="0"/>
              <a:t>We should not have these.</a:t>
            </a:r>
          </a:p>
          <a:p>
            <a:pPr algn="ctr"/>
            <a:endParaRPr lang="en-US" sz="1200" dirty="0"/>
          </a:p>
        </p:txBody>
      </p:sp>
      <p:sp>
        <p:nvSpPr>
          <p:cNvPr id="20" name="TextBox 19"/>
          <p:cNvSpPr txBox="1"/>
          <p:nvPr/>
        </p:nvSpPr>
        <p:spPr>
          <a:xfrm>
            <a:off x="3038167" y="3588773"/>
            <a:ext cx="5869860" cy="1200329"/>
          </a:xfrm>
          <a:prstGeom prst="rect">
            <a:avLst/>
          </a:prstGeom>
          <a:noFill/>
        </p:spPr>
        <p:txBody>
          <a:bodyPr wrap="square" rtlCol="0">
            <a:spAutoFit/>
          </a:bodyPr>
          <a:lstStyle/>
          <a:p>
            <a:r>
              <a:rPr lang="en-US" sz="2000" b="1" dirty="0" smtClean="0"/>
              <a:t>2. Minimal Production</a:t>
            </a:r>
          </a:p>
          <a:p>
            <a:r>
              <a:rPr lang="en-US" sz="2000" dirty="0" smtClean="0"/>
              <a:t>Fill in the blanks with the correct form of the </a:t>
            </a:r>
            <a:r>
              <a:rPr lang="en-US" sz="2000" i="1" dirty="0" smtClean="0"/>
              <a:t>be </a:t>
            </a:r>
            <a:r>
              <a:rPr lang="en-US" sz="2000" dirty="0" smtClean="0"/>
              <a:t>verb</a:t>
            </a:r>
            <a:r>
              <a:rPr lang="en-US" sz="2000" i="1" dirty="0" smtClean="0"/>
              <a:t>.</a:t>
            </a:r>
          </a:p>
          <a:p>
            <a:r>
              <a:rPr lang="en-US" sz="2000" dirty="0" smtClean="0"/>
              <a:t>Answer with short answers only.</a:t>
            </a:r>
          </a:p>
          <a:p>
            <a:pPr algn="ctr"/>
            <a:endParaRPr lang="en-US" sz="1200" dirty="0"/>
          </a:p>
        </p:txBody>
      </p:sp>
      <p:sp>
        <p:nvSpPr>
          <p:cNvPr id="21" name="TextBox 20"/>
          <p:cNvSpPr txBox="1"/>
          <p:nvPr/>
        </p:nvSpPr>
        <p:spPr>
          <a:xfrm>
            <a:off x="3485534" y="2413820"/>
            <a:ext cx="5658466" cy="1200329"/>
          </a:xfrm>
          <a:prstGeom prst="rect">
            <a:avLst/>
          </a:prstGeom>
          <a:noFill/>
        </p:spPr>
        <p:txBody>
          <a:bodyPr wrap="square" rtlCol="0">
            <a:spAutoFit/>
          </a:bodyPr>
          <a:lstStyle/>
          <a:p>
            <a:r>
              <a:rPr lang="en-US" sz="2000" b="1" dirty="0" smtClean="0"/>
              <a:t>3. More Production</a:t>
            </a:r>
          </a:p>
          <a:p>
            <a:r>
              <a:rPr lang="en-US" sz="2000" dirty="0" smtClean="0"/>
              <a:t>Write sentences.  </a:t>
            </a:r>
          </a:p>
          <a:p>
            <a:r>
              <a:rPr lang="en-US" sz="2000" dirty="0" smtClean="0"/>
              <a:t>Answer with complete sentences.</a:t>
            </a:r>
          </a:p>
          <a:p>
            <a:pPr algn="ctr"/>
            <a:endParaRPr lang="en-US" sz="1200" dirty="0"/>
          </a:p>
        </p:txBody>
      </p:sp>
      <p:sp>
        <p:nvSpPr>
          <p:cNvPr id="22" name="TextBox 21"/>
          <p:cNvSpPr txBox="1"/>
          <p:nvPr/>
        </p:nvSpPr>
        <p:spPr>
          <a:xfrm>
            <a:off x="4011562" y="1342104"/>
            <a:ext cx="4645743" cy="1015663"/>
          </a:xfrm>
          <a:prstGeom prst="rect">
            <a:avLst/>
          </a:prstGeom>
          <a:noFill/>
        </p:spPr>
        <p:txBody>
          <a:bodyPr wrap="square" rtlCol="0">
            <a:spAutoFit/>
          </a:bodyPr>
          <a:lstStyle/>
          <a:p>
            <a:r>
              <a:rPr lang="en-US" sz="2000" b="1" dirty="0" smtClean="0"/>
              <a:t>4. Complete Production</a:t>
            </a:r>
          </a:p>
          <a:p>
            <a:r>
              <a:rPr lang="en-US" sz="2000" dirty="0" smtClean="0"/>
              <a:t>Write a paragraph /essay.</a:t>
            </a:r>
          </a:p>
          <a:p>
            <a:r>
              <a:rPr lang="en-US" sz="2000" dirty="0" smtClean="0"/>
              <a:t>Discuss the pictures with a partner.</a:t>
            </a:r>
            <a:endParaRPr lang="en-US" sz="1200" dirty="0"/>
          </a:p>
        </p:txBody>
      </p:sp>
      <p:sp>
        <p:nvSpPr>
          <p:cNvPr id="15" name="TextBox 14"/>
          <p:cNvSpPr txBox="1"/>
          <p:nvPr/>
        </p:nvSpPr>
        <p:spPr>
          <a:xfrm>
            <a:off x="1162050" y="6085553"/>
            <a:ext cx="7333021" cy="369332"/>
          </a:xfrm>
          <a:prstGeom prst="rect">
            <a:avLst/>
          </a:prstGeom>
          <a:noFill/>
        </p:spPr>
        <p:txBody>
          <a:bodyPr wrap="square" rtlCol="0">
            <a:spAutoFit/>
          </a:bodyPr>
          <a:lstStyle/>
          <a:p>
            <a:r>
              <a:rPr lang="en-US" dirty="0" smtClean="0"/>
              <a:t>Activities should progress in a lesson; however, each level is not necessary.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1106129" y="250724"/>
            <a:ext cx="6946490" cy="584775"/>
          </a:xfrm>
          <a:prstGeom prst="rect">
            <a:avLst/>
          </a:prstGeom>
          <a:noFill/>
        </p:spPr>
        <p:txBody>
          <a:bodyPr wrap="square" rtlCol="0">
            <a:spAutoFit/>
          </a:bodyPr>
          <a:lstStyle/>
          <a:p>
            <a:pPr algn="ctr"/>
            <a:r>
              <a:rPr lang="en-US" sz="3200" dirty="0" smtClean="0">
                <a:latin typeface="Arial Black" pitchFamily="34" charset="0"/>
              </a:rPr>
              <a:t>FLUENCY PROGRESSION</a:t>
            </a:r>
            <a:endParaRPr lang="en-US" sz="3200" dirty="0">
              <a:latin typeface="Arial Black" pitchFamily="34" charset="0"/>
            </a:endParaRPr>
          </a:p>
        </p:txBody>
      </p:sp>
      <p:sp>
        <p:nvSpPr>
          <p:cNvPr id="19" name="TextBox 18"/>
          <p:cNvSpPr txBox="1"/>
          <p:nvPr/>
        </p:nvSpPr>
        <p:spPr>
          <a:xfrm>
            <a:off x="2625214" y="4778478"/>
            <a:ext cx="4778476" cy="892552"/>
          </a:xfrm>
          <a:prstGeom prst="rect">
            <a:avLst/>
          </a:prstGeom>
          <a:noFill/>
        </p:spPr>
        <p:txBody>
          <a:bodyPr wrap="square" rtlCol="0">
            <a:spAutoFit/>
          </a:bodyPr>
          <a:lstStyle/>
          <a:p>
            <a:r>
              <a:rPr lang="en-US" sz="2000" b="1" dirty="0" smtClean="0"/>
              <a:t>1. Accuracy </a:t>
            </a:r>
          </a:p>
          <a:p>
            <a:r>
              <a:rPr lang="en-US" sz="2000" dirty="0" smtClean="0"/>
              <a:t>Copy.</a:t>
            </a:r>
          </a:p>
          <a:p>
            <a:pPr algn="ctr"/>
            <a:endParaRPr lang="en-US" sz="1200" dirty="0"/>
          </a:p>
        </p:txBody>
      </p:sp>
      <p:sp>
        <p:nvSpPr>
          <p:cNvPr id="20" name="TextBox 19"/>
          <p:cNvSpPr txBox="1"/>
          <p:nvPr/>
        </p:nvSpPr>
        <p:spPr>
          <a:xfrm>
            <a:off x="3274140" y="3470785"/>
            <a:ext cx="5869860" cy="1508105"/>
          </a:xfrm>
          <a:prstGeom prst="rect">
            <a:avLst/>
          </a:prstGeom>
          <a:noFill/>
        </p:spPr>
        <p:txBody>
          <a:bodyPr wrap="square" rtlCol="0">
            <a:spAutoFit/>
          </a:bodyPr>
          <a:lstStyle/>
          <a:p>
            <a:r>
              <a:rPr lang="en-US" sz="2000" b="1" dirty="0" smtClean="0"/>
              <a:t>2. Productive Accuracy</a:t>
            </a:r>
          </a:p>
          <a:p>
            <a:r>
              <a:rPr lang="en-US" sz="2000" dirty="0" smtClean="0"/>
              <a:t>Fill in the blanks... </a:t>
            </a:r>
          </a:p>
          <a:p>
            <a:r>
              <a:rPr lang="en-US" sz="2000" dirty="0" smtClean="0"/>
              <a:t>Write sentences with words provided.</a:t>
            </a:r>
          </a:p>
          <a:p>
            <a:r>
              <a:rPr lang="en-US" sz="2000" dirty="0" smtClean="0"/>
              <a:t>Practice the dialog with new information provided.</a:t>
            </a:r>
          </a:p>
          <a:p>
            <a:pPr algn="ctr"/>
            <a:endParaRPr lang="en-US" sz="1200" dirty="0"/>
          </a:p>
        </p:txBody>
      </p:sp>
      <p:sp>
        <p:nvSpPr>
          <p:cNvPr id="21" name="TextBox 20"/>
          <p:cNvSpPr txBox="1"/>
          <p:nvPr/>
        </p:nvSpPr>
        <p:spPr>
          <a:xfrm>
            <a:off x="3692011" y="2292390"/>
            <a:ext cx="5658466" cy="1200329"/>
          </a:xfrm>
          <a:prstGeom prst="rect">
            <a:avLst/>
          </a:prstGeom>
          <a:noFill/>
        </p:spPr>
        <p:txBody>
          <a:bodyPr wrap="square" rtlCol="0">
            <a:spAutoFit/>
          </a:bodyPr>
          <a:lstStyle/>
          <a:p>
            <a:r>
              <a:rPr lang="en-US" sz="2000" b="1" dirty="0" smtClean="0"/>
              <a:t>3. Independent Expression</a:t>
            </a:r>
          </a:p>
          <a:p>
            <a:r>
              <a:rPr lang="en-US" sz="2000" dirty="0" smtClean="0"/>
              <a:t>Answer the questions in your own words.</a:t>
            </a:r>
          </a:p>
          <a:p>
            <a:r>
              <a:rPr lang="en-US" sz="2000" dirty="0" smtClean="0"/>
              <a:t>Write your ideas about…</a:t>
            </a:r>
          </a:p>
          <a:p>
            <a:pPr algn="ctr"/>
            <a:endParaRPr lang="en-US" sz="1200" dirty="0"/>
          </a:p>
        </p:txBody>
      </p:sp>
      <p:sp>
        <p:nvSpPr>
          <p:cNvPr id="22" name="TextBox 21"/>
          <p:cNvSpPr txBox="1"/>
          <p:nvPr/>
        </p:nvSpPr>
        <p:spPr>
          <a:xfrm>
            <a:off x="4247536" y="1504337"/>
            <a:ext cx="4645743" cy="707886"/>
          </a:xfrm>
          <a:prstGeom prst="rect">
            <a:avLst/>
          </a:prstGeom>
          <a:noFill/>
        </p:spPr>
        <p:txBody>
          <a:bodyPr wrap="square" rtlCol="0">
            <a:spAutoFit/>
          </a:bodyPr>
          <a:lstStyle/>
          <a:p>
            <a:r>
              <a:rPr lang="en-US" sz="2000" b="1" dirty="0" smtClean="0"/>
              <a:t>4. Fluency (Communicative/Personal)</a:t>
            </a:r>
          </a:p>
          <a:p>
            <a:r>
              <a:rPr lang="en-US" sz="2000" dirty="0" smtClean="0"/>
              <a:t>Discuss your opinion with a partner.</a:t>
            </a:r>
            <a:endParaRPr lang="en-US" sz="1200" dirty="0"/>
          </a:p>
        </p:txBody>
      </p:sp>
      <p:sp>
        <p:nvSpPr>
          <p:cNvPr id="12" name="Flowchart: Extract 11"/>
          <p:cNvSpPr/>
          <p:nvPr/>
        </p:nvSpPr>
        <p:spPr>
          <a:xfrm rot="10800000">
            <a:off x="597315" y="151171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13" name="Straight Arrow Connector 12"/>
          <p:cNvCxnSpPr/>
          <p:nvPr/>
        </p:nvCxnSpPr>
        <p:spPr>
          <a:xfrm rot="16200000" flipV="1">
            <a:off x="-821392" y="2807515"/>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554686" y="2809058"/>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96421" y="5412166"/>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16" name="TextBox 15"/>
          <p:cNvSpPr txBox="1"/>
          <p:nvPr/>
        </p:nvSpPr>
        <p:spPr>
          <a:xfrm>
            <a:off x="873633" y="1169547"/>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17" name="TextBox 16"/>
          <p:cNvSpPr txBox="1"/>
          <p:nvPr/>
        </p:nvSpPr>
        <p:spPr>
          <a:xfrm>
            <a:off x="400050" y="5914103"/>
            <a:ext cx="8095021" cy="646331"/>
          </a:xfrm>
          <a:prstGeom prst="rect">
            <a:avLst/>
          </a:prstGeom>
          <a:noFill/>
        </p:spPr>
        <p:txBody>
          <a:bodyPr wrap="square" rtlCol="0">
            <a:spAutoFit/>
          </a:bodyPr>
          <a:lstStyle/>
          <a:p>
            <a:r>
              <a:rPr lang="en-US" dirty="0" smtClean="0"/>
              <a:t>Activities should progress in a lesson; however, each level is not necessary. You may not need to start at #1.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9959" y="1265923"/>
            <a:ext cx="27503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41323"/>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24117" y="191729"/>
            <a:ext cx="6946490" cy="584775"/>
          </a:xfrm>
          <a:prstGeom prst="rect">
            <a:avLst/>
          </a:prstGeom>
          <a:noFill/>
        </p:spPr>
        <p:txBody>
          <a:bodyPr wrap="square" rtlCol="0">
            <a:spAutoFit/>
          </a:bodyPr>
          <a:lstStyle/>
          <a:p>
            <a:pPr algn="ctr"/>
            <a:r>
              <a:rPr lang="en-US" sz="3200" dirty="0" smtClean="0">
                <a:latin typeface="Arial Black" pitchFamily="34" charset="0"/>
              </a:rPr>
              <a:t>Activity Progression</a:t>
            </a:r>
          </a:p>
        </p:txBody>
      </p:sp>
      <p:sp>
        <p:nvSpPr>
          <p:cNvPr id="73" name="TextBox 72"/>
          <p:cNvSpPr txBox="1"/>
          <p:nvPr/>
        </p:nvSpPr>
        <p:spPr>
          <a:xfrm>
            <a:off x="1489588" y="5855110"/>
            <a:ext cx="6651523" cy="382092"/>
          </a:xfrm>
          <a:prstGeom prst="rect">
            <a:avLst/>
          </a:prstGeom>
          <a:noFill/>
        </p:spPr>
        <p:txBody>
          <a:bodyPr wrap="square" rtlCol="0">
            <a:spAutoFit/>
          </a:bodyPr>
          <a:lstStyle/>
          <a:p>
            <a:pPr algn="ctr">
              <a:lnSpc>
                <a:spcPct val="150000"/>
              </a:lnSpc>
            </a:pPr>
            <a:r>
              <a:rPr lang="en-US" sz="1400" dirty="0" smtClean="0"/>
              <a:t>The same activity may be in different places along the three continuums</a:t>
            </a:r>
          </a:p>
        </p:txBody>
      </p:sp>
      <p:sp>
        <p:nvSpPr>
          <p:cNvPr id="19" name="Flowchart: Summing Junction 18"/>
          <p:cNvSpPr/>
          <p:nvPr/>
        </p:nvSpPr>
        <p:spPr>
          <a:xfrm>
            <a:off x="1592827" y="405580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4296206" y="469490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Summing Junction 20"/>
          <p:cNvSpPr/>
          <p:nvPr/>
        </p:nvSpPr>
        <p:spPr>
          <a:xfrm>
            <a:off x="7069394" y="350028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Summing Junction 22"/>
          <p:cNvSpPr/>
          <p:nvPr/>
        </p:nvSpPr>
        <p:spPr>
          <a:xfrm>
            <a:off x="2126533" y="754933"/>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543174" y="771525"/>
            <a:ext cx="5133975" cy="369332"/>
          </a:xfrm>
          <a:prstGeom prst="rect">
            <a:avLst/>
          </a:prstGeom>
          <a:noFill/>
        </p:spPr>
        <p:txBody>
          <a:bodyPr wrap="square" rtlCol="0">
            <a:spAutoFit/>
          </a:bodyPr>
          <a:lstStyle/>
          <a:p>
            <a:r>
              <a:rPr lang="en-US" dirty="0" smtClean="0"/>
              <a:t>Represents the </a:t>
            </a:r>
            <a:r>
              <a:rPr lang="en-US" u="sng" dirty="0" smtClean="0"/>
              <a:t>same</a:t>
            </a:r>
            <a:r>
              <a:rPr lang="en-US" dirty="0" smtClean="0"/>
              <a:t> activity in all </a:t>
            </a:r>
            <a:r>
              <a:rPr lang="en-US" u="sng" dirty="0" smtClean="0"/>
              <a:t>three charts.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121469" y="1235934"/>
            <a:ext cx="283884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73278"/>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24117" y="191729"/>
            <a:ext cx="6946490" cy="584775"/>
          </a:xfrm>
          <a:prstGeom prst="rect">
            <a:avLst/>
          </a:prstGeom>
          <a:noFill/>
        </p:spPr>
        <p:txBody>
          <a:bodyPr wrap="square" rtlCol="0">
            <a:spAutoFit/>
          </a:bodyPr>
          <a:lstStyle/>
          <a:p>
            <a:pPr algn="ctr"/>
            <a:r>
              <a:rPr lang="en-US" sz="3200" dirty="0" smtClean="0">
                <a:latin typeface="Arial Black" pitchFamily="34" charset="0"/>
              </a:rPr>
              <a:t>Activity Progression</a:t>
            </a:r>
            <a:endParaRPr lang="en-US" sz="3200" dirty="0">
              <a:latin typeface="Arial Black" pitchFamily="34" charset="0"/>
            </a:endParaRPr>
          </a:p>
        </p:txBody>
      </p:sp>
      <p:sp>
        <p:nvSpPr>
          <p:cNvPr id="73" name="TextBox 72"/>
          <p:cNvSpPr txBox="1"/>
          <p:nvPr/>
        </p:nvSpPr>
        <p:spPr>
          <a:xfrm>
            <a:off x="1215268" y="5946550"/>
            <a:ext cx="6651523" cy="630942"/>
          </a:xfrm>
          <a:prstGeom prst="rect">
            <a:avLst/>
          </a:prstGeom>
          <a:noFill/>
        </p:spPr>
        <p:txBody>
          <a:bodyPr wrap="square" rtlCol="0">
            <a:spAutoFit/>
          </a:bodyPr>
          <a:lstStyle/>
          <a:p>
            <a:pPr algn="ctr">
              <a:lnSpc>
                <a:spcPct val="150000"/>
              </a:lnSpc>
            </a:pPr>
            <a:r>
              <a:rPr lang="en-US" sz="1400" dirty="0" smtClean="0"/>
              <a:t>However,  the next activity cannot regress in any one continuum.</a:t>
            </a:r>
          </a:p>
          <a:p>
            <a:pPr algn="ctr"/>
            <a:endParaRPr lang="en-US" sz="1400" dirty="0"/>
          </a:p>
        </p:txBody>
      </p:sp>
      <p:sp>
        <p:nvSpPr>
          <p:cNvPr id="19" name="Flowchart: Summing Junction 18"/>
          <p:cNvSpPr/>
          <p:nvPr/>
        </p:nvSpPr>
        <p:spPr>
          <a:xfrm>
            <a:off x="1592827" y="405580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4311446" y="469490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Summing Junction 20"/>
          <p:cNvSpPr/>
          <p:nvPr/>
        </p:nvSpPr>
        <p:spPr>
          <a:xfrm>
            <a:off x="7069394" y="350028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789174" y="75413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5" name="TextBox 24"/>
          <p:cNvSpPr txBox="1"/>
          <p:nvPr/>
        </p:nvSpPr>
        <p:spPr>
          <a:xfrm>
            <a:off x="4030734" y="75413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6" name="TextBox 25"/>
          <p:cNvSpPr txBox="1"/>
          <p:nvPr/>
        </p:nvSpPr>
        <p:spPr>
          <a:xfrm>
            <a:off x="1165614" y="79985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33333  E" pathEditMode="relative" ptsTypes="">
                                      <p:cBhvr>
                                        <p:cTn id="6" dur="2000" fill="hold"/>
                                        <p:tgtEl>
                                          <p:spTgt spid="19"/>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0 0  L 0 -0.33333  E" pathEditMode="relative" ptsTypes="">
                                      <p:cBhvr>
                                        <p:cTn id="8" dur="2000" fill="hold"/>
                                        <p:tgtEl>
                                          <p:spTgt spid="20"/>
                                        </p:tgtEl>
                                        <p:attrNameLst>
                                          <p:attrName>ppt_x</p:attrName>
                                          <p:attrName>ppt_y</p:attrName>
                                        </p:attrNameLst>
                                      </p:cBhvr>
                                    </p:animMotion>
                                  </p:childTnLst>
                                </p:cTn>
                              </p:par>
                              <p:par>
                                <p:cTn id="9" presetID="64" presetClass="path" presetSubtype="0" accel="50000" decel="50000" fill="hold" grpId="0" nodeType="withEffect">
                                  <p:stCondLst>
                                    <p:cond delay="0"/>
                                  </p:stCondLst>
                                  <p:childTnLst>
                                    <p:animMotion origin="layout" path="M 0 0  L 0 -0.33333  E" pathEditMode="relative" ptsTypes="">
                                      <p:cBhvr>
                                        <p:cTn id="10" dur="2000" fill="hold"/>
                                        <p:tgtEl>
                                          <p:spTgt spid="21"/>
                                        </p:tgtEl>
                                        <p:attrNameLst>
                                          <p:attrName>ppt_x</p:attrName>
                                          <p:attrName>ppt_y</p:attrName>
                                        </p:attrNameLst>
                                      </p:cBhvr>
                                    </p:animMotion>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par>
                                <p:cTn id="14" presetID="11" presetClass="entr" presetSubtype="0" fill="hold" grpId="1" nodeType="withEffect">
                                  <p:stCondLst>
                                    <p:cond delay="0"/>
                                  </p:stCondLst>
                                  <p:childTnLst>
                                    <p:set>
                                      <p:cBhvr>
                                        <p:cTn id="15" dur="1000">
                                          <p:stCondLst>
                                            <p:cond delay="0"/>
                                          </p:stCondLst>
                                        </p:cTn>
                                        <p:tgtEl>
                                          <p:spTgt spid="23"/>
                                        </p:tgtEl>
                                        <p:attrNameLst>
                                          <p:attrName>style.visibility</p:attrName>
                                        </p:attrNameLst>
                                      </p:cBhvr>
                                      <p:to>
                                        <p:strVal val="visible"/>
                                      </p:to>
                                    </p:set>
                                  </p:childTnLst>
                                </p:cTn>
                              </p:par>
                              <p:par>
                                <p:cTn id="16" presetID="11" presetClass="entr" presetSubtype="0" fill="hold" grpId="2" nodeType="withEffect">
                                  <p:stCondLst>
                                    <p:cond delay="0"/>
                                  </p:stCondLst>
                                  <p:childTnLst>
                                    <p:set>
                                      <p:cBhvr>
                                        <p:cTn id="17" dur="1000">
                                          <p:stCondLst>
                                            <p:cond delay="0"/>
                                          </p:stCondLst>
                                        </p:cTn>
                                        <p:tgtEl>
                                          <p:spTgt spid="23"/>
                                        </p:tgtEl>
                                        <p:attrNameLst>
                                          <p:attrName>style.visibility</p:attrName>
                                        </p:attrNameLst>
                                      </p:cBhvr>
                                      <p:to>
                                        <p:strVal val="visible"/>
                                      </p:to>
                                    </p:set>
                                  </p:childTnLst>
                                </p:cTn>
                              </p:par>
                              <p:par>
                                <p:cTn id="18" presetID="11" presetClass="entr" presetSubtype="0" fill="hold" grpId="3" nodeType="withEffect">
                                  <p:stCondLst>
                                    <p:cond delay="0"/>
                                  </p:stCondLst>
                                  <p:childTnLst>
                                    <p:set>
                                      <p:cBhvr>
                                        <p:cTn id="19" dur="1000">
                                          <p:stCondLst>
                                            <p:cond delay="0"/>
                                          </p:stCondLst>
                                        </p:cTn>
                                        <p:tgtEl>
                                          <p:spTgt spid="23"/>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1" presetClass="entr" presetSubtype="0" fill="hold" grpId="1" nodeType="withEffect">
                                  <p:stCondLst>
                                    <p:cond delay="0"/>
                                  </p:stCondLst>
                                  <p:childTnLst>
                                    <p:set>
                                      <p:cBhvr>
                                        <p:cTn id="24" dur="1000">
                                          <p:stCondLst>
                                            <p:cond delay="0"/>
                                          </p:stCondLst>
                                        </p:cTn>
                                        <p:tgtEl>
                                          <p:spTgt spid="25"/>
                                        </p:tgtEl>
                                        <p:attrNameLst>
                                          <p:attrName>style.visibility</p:attrName>
                                        </p:attrNameLst>
                                      </p:cBhvr>
                                      <p:to>
                                        <p:strVal val="visible"/>
                                      </p:to>
                                    </p:set>
                                  </p:childTnLst>
                                </p:cTn>
                              </p:par>
                              <p:par>
                                <p:cTn id="25" presetID="11" presetClass="entr" presetSubtype="0" fill="hold" grpId="2" nodeType="withEffect">
                                  <p:stCondLst>
                                    <p:cond delay="0"/>
                                  </p:stCondLst>
                                  <p:childTnLst>
                                    <p:set>
                                      <p:cBhvr>
                                        <p:cTn id="26" dur="1000">
                                          <p:stCondLst>
                                            <p:cond delay="0"/>
                                          </p:stCondLst>
                                        </p:cTn>
                                        <p:tgtEl>
                                          <p:spTgt spid="25"/>
                                        </p:tgtEl>
                                        <p:attrNameLst>
                                          <p:attrName>style.visibility</p:attrName>
                                        </p:attrNameLst>
                                      </p:cBhvr>
                                      <p:to>
                                        <p:strVal val="visible"/>
                                      </p:to>
                                    </p:set>
                                  </p:childTnLst>
                                </p:cTn>
                              </p:par>
                              <p:par>
                                <p:cTn id="27" presetID="11" presetClass="entr" presetSubtype="0" fill="hold" grpId="3" nodeType="withEffect">
                                  <p:stCondLst>
                                    <p:cond delay="0"/>
                                  </p:stCondLst>
                                  <p:childTnLst>
                                    <p:set>
                                      <p:cBhvr>
                                        <p:cTn id="28" dur="1000">
                                          <p:stCondLst>
                                            <p:cond delay="0"/>
                                          </p:stCondLst>
                                        </p:cTn>
                                        <p:tgtEl>
                                          <p:spTgt spid="25"/>
                                        </p:tgtEl>
                                        <p:attrNameLst>
                                          <p:attrName>style.visibility</p:attrName>
                                        </p:attrNameLst>
                                      </p:cBhvr>
                                      <p:to>
                                        <p:strVal val="visible"/>
                                      </p:to>
                                    </p:set>
                                  </p:childTnLst>
                                </p:cTn>
                              </p:par>
                            </p:childTnLst>
                          </p:cTn>
                        </p:par>
                        <p:par>
                          <p:cTn id="29" fill="hold">
                            <p:stCondLst>
                              <p:cond delay="400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1" presetClass="entr" presetSubtype="0" fill="hold" grpId="1" nodeType="withEffect">
                                  <p:stCondLst>
                                    <p:cond delay="0"/>
                                  </p:stCondLst>
                                  <p:childTnLst>
                                    <p:set>
                                      <p:cBhvr>
                                        <p:cTn id="33" dur="1000">
                                          <p:stCondLst>
                                            <p:cond delay="0"/>
                                          </p:stCondLst>
                                        </p:cTn>
                                        <p:tgtEl>
                                          <p:spTgt spid="26"/>
                                        </p:tgtEl>
                                        <p:attrNameLst>
                                          <p:attrName>style.visibility</p:attrName>
                                        </p:attrNameLst>
                                      </p:cBhvr>
                                      <p:to>
                                        <p:strVal val="visible"/>
                                      </p:to>
                                    </p:set>
                                  </p:childTnLst>
                                </p:cTn>
                              </p:par>
                              <p:par>
                                <p:cTn id="34" presetID="11" presetClass="entr" presetSubtype="0" fill="hold" grpId="2" nodeType="withEffect">
                                  <p:stCondLst>
                                    <p:cond delay="0"/>
                                  </p:stCondLst>
                                  <p:childTnLst>
                                    <p:set>
                                      <p:cBhvr>
                                        <p:cTn id="35" dur="1000">
                                          <p:stCondLst>
                                            <p:cond delay="0"/>
                                          </p:stCondLst>
                                        </p:cTn>
                                        <p:tgtEl>
                                          <p:spTgt spid="26"/>
                                        </p:tgtEl>
                                        <p:attrNameLst>
                                          <p:attrName>style.visibility</p:attrName>
                                        </p:attrNameLst>
                                      </p:cBhvr>
                                      <p:to>
                                        <p:strVal val="visible"/>
                                      </p:to>
                                    </p:set>
                                  </p:childTnLst>
                                </p:cTn>
                              </p:par>
                              <p:par>
                                <p:cTn id="36" presetID="11" presetClass="entr" presetSubtype="0" fill="hold" grpId="3" nodeType="withEffect">
                                  <p:stCondLst>
                                    <p:cond delay="0"/>
                                  </p:stCondLst>
                                  <p:childTnLst>
                                    <p:set>
                                      <p:cBhvr>
                                        <p:cTn id="37" dur="1000">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3" grpId="0"/>
      <p:bldP spid="23" grpId="1"/>
      <p:bldP spid="23" grpId="2"/>
      <p:bldP spid="23" grpId="3"/>
      <p:bldP spid="25" grpId="0"/>
      <p:bldP spid="25" grpId="1"/>
      <p:bldP spid="25" grpId="2"/>
      <p:bldP spid="25" grpId="3"/>
      <p:bldP spid="26" grpId="0"/>
      <p:bldP spid="26" grpId="1"/>
      <p:bldP spid="26" grpId="2"/>
      <p:bldP spid="26" grpId="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66985" y="1236426"/>
            <a:ext cx="2647117"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73277"/>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24117" y="191729"/>
            <a:ext cx="6946490" cy="584775"/>
          </a:xfrm>
          <a:prstGeom prst="rect">
            <a:avLst/>
          </a:prstGeom>
          <a:noFill/>
        </p:spPr>
        <p:txBody>
          <a:bodyPr wrap="square" rtlCol="0">
            <a:spAutoFit/>
          </a:bodyPr>
          <a:lstStyle/>
          <a:p>
            <a:pPr algn="ctr"/>
            <a:r>
              <a:rPr lang="en-US" sz="3200" dirty="0" smtClean="0">
                <a:latin typeface="Arial Black" pitchFamily="34" charset="0"/>
              </a:rPr>
              <a:t>OR</a:t>
            </a:r>
            <a:endParaRPr lang="en-US" sz="3200" dirty="0">
              <a:latin typeface="Arial Black" pitchFamily="34" charset="0"/>
            </a:endParaRPr>
          </a:p>
        </p:txBody>
      </p:sp>
      <p:sp>
        <p:nvSpPr>
          <p:cNvPr id="73" name="TextBox 72"/>
          <p:cNvSpPr txBox="1"/>
          <p:nvPr/>
        </p:nvSpPr>
        <p:spPr>
          <a:xfrm>
            <a:off x="1200028" y="6007510"/>
            <a:ext cx="6651523" cy="382092"/>
          </a:xfrm>
          <a:prstGeom prst="rect">
            <a:avLst/>
          </a:prstGeom>
          <a:noFill/>
        </p:spPr>
        <p:txBody>
          <a:bodyPr wrap="square" rtlCol="0">
            <a:spAutoFit/>
          </a:bodyPr>
          <a:lstStyle/>
          <a:p>
            <a:pPr algn="ctr">
              <a:lnSpc>
                <a:spcPct val="150000"/>
              </a:lnSpc>
            </a:pPr>
            <a:r>
              <a:rPr lang="en-US" sz="1400" dirty="0" smtClean="0"/>
              <a:t>However,  the next activity cannot regress in any one continuum.</a:t>
            </a:r>
          </a:p>
        </p:txBody>
      </p:sp>
      <p:sp>
        <p:nvSpPr>
          <p:cNvPr id="19" name="Flowchart: Summing Junction 18"/>
          <p:cNvSpPr/>
          <p:nvPr/>
        </p:nvSpPr>
        <p:spPr>
          <a:xfrm>
            <a:off x="1592827" y="405580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4311446" y="469490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Summing Junction 20"/>
          <p:cNvSpPr/>
          <p:nvPr/>
        </p:nvSpPr>
        <p:spPr>
          <a:xfrm>
            <a:off x="7069394" y="350028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804414" y="69317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5" name="TextBox 24"/>
          <p:cNvSpPr txBox="1"/>
          <p:nvPr/>
        </p:nvSpPr>
        <p:spPr>
          <a:xfrm>
            <a:off x="4122174" y="70841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6" name="TextBox 25"/>
          <p:cNvSpPr txBox="1"/>
          <p:nvPr/>
        </p:nvSpPr>
        <p:spPr>
          <a:xfrm>
            <a:off x="1135134" y="70841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0 0  L 0 -0.33333  E" pathEditMode="relative" ptsTypes="">
                                      <p:cBhvr>
                                        <p:cTn id="6" dur="2000" fill="hold"/>
                                        <p:tgtEl>
                                          <p:spTgt spid="20"/>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0 0  L 0 -0.33333  E" pathEditMode="relative" ptsTypes="">
                                      <p:cBhvr>
                                        <p:cTn id="8" dur="2000" fill="hold"/>
                                        <p:tgtEl>
                                          <p:spTgt spid="21"/>
                                        </p:tgtEl>
                                        <p:attrNameLst>
                                          <p:attrName>ppt_x</p:attrName>
                                          <p:attrName>ppt_y</p:attrName>
                                        </p:attrNameLst>
                                      </p:cBhvr>
                                    </p:animMotion>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par>
                                <p:cTn id="12" presetID="11" presetClass="entr" presetSubtype="0" fill="hold" grpId="1" nodeType="withEffect">
                                  <p:stCondLst>
                                    <p:cond delay="0"/>
                                  </p:stCondLst>
                                  <p:childTnLst>
                                    <p:set>
                                      <p:cBhvr>
                                        <p:cTn id="13" dur="1000">
                                          <p:stCondLst>
                                            <p:cond delay="0"/>
                                          </p:stCondLst>
                                        </p:cTn>
                                        <p:tgtEl>
                                          <p:spTgt spid="23"/>
                                        </p:tgtEl>
                                        <p:attrNameLst>
                                          <p:attrName>style.visibility</p:attrName>
                                        </p:attrNameLst>
                                      </p:cBhvr>
                                      <p:to>
                                        <p:strVal val="visible"/>
                                      </p:to>
                                    </p:set>
                                  </p:childTnLst>
                                </p:cTn>
                              </p:par>
                              <p:par>
                                <p:cTn id="14" presetID="11" presetClass="entr" presetSubtype="0" fill="hold" grpId="2" nodeType="withEffect">
                                  <p:stCondLst>
                                    <p:cond delay="0"/>
                                  </p:stCondLst>
                                  <p:childTnLst>
                                    <p:set>
                                      <p:cBhvr>
                                        <p:cTn id="15" dur="1000">
                                          <p:stCondLst>
                                            <p:cond delay="0"/>
                                          </p:stCondLst>
                                        </p:cTn>
                                        <p:tgtEl>
                                          <p:spTgt spid="23"/>
                                        </p:tgtEl>
                                        <p:attrNameLst>
                                          <p:attrName>style.visibility</p:attrName>
                                        </p:attrNameLst>
                                      </p:cBhvr>
                                      <p:to>
                                        <p:strVal val="visible"/>
                                      </p:to>
                                    </p:set>
                                  </p:childTnLst>
                                </p:cTn>
                              </p:par>
                              <p:par>
                                <p:cTn id="16" presetID="11" presetClass="entr" presetSubtype="0" fill="hold" grpId="3" nodeType="withEffect">
                                  <p:stCondLst>
                                    <p:cond delay="0"/>
                                  </p:stCondLst>
                                  <p:childTnLst>
                                    <p:set>
                                      <p:cBhvr>
                                        <p:cTn id="17" dur="1000">
                                          <p:stCondLst>
                                            <p:cond delay="0"/>
                                          </p:stCondLst>
                                        </p:cTn>
                                        <p:tgtEl>
                                          <p:spTgt spid="23"/>
                                        </p:tgtEl>
                                        <p:attrNameLst>
                                          <p:attrName>style.visibility</p:attrName>
                                        </p:attrNameLst>
                                      </p:cBhvr>
                                      <p:to>
                                        <p:strVal val="visible"/>
                                      </p:to>
                                    </p:set>
                                  </p:childTnLst>
                                </p:cTn>
                              </p:par>
                            </p:childTnLst>
                          </p:cTn>
                        </p:par>
                        <p:par>
                          <p:cTn id="18" fill="hold">
                            <p:stCondLst>
                              <p:cond delay="3000"/>
                            </p:stCondLst>
                            <p:childTnLst>
                              <p:par>
                                <p:cTn id="19" presetID="1"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1" presetClass="entr" presetSubtype="0" fill="hold" grpId="1" nodeType="withEffect">
                                  <p:stCondLst>
                                    <p:cond delay="0"/>
                                  </p:stCondLst>
                                  <p:childTnLst>
                                    <p:set>
                                      <p:cBhvr>
                                        <p:cTn id="22" dur="1000">
                                          <p:stCondLst>
                                            <p:cond delay="0"/>
                                          </p:stCondLst>
                                        </p:cTn>
                                        <p:tgtEl>
                                          <p:spTgt spid="25"/>
                                        </p:tgtEl>
                                        <p:attrNameLst>
                                          <p:attrName>style.visibility</p:attrName>
                                        </p:attrNameLst>
                                      </p:cBhvr>
                                      <p:to>
                                        <p:strVal val="visible"/>
                                      </p:to>
                                    </p:set>
                                  </p:childTnLst>
                                </p:cTn>
                              </p:par>
                              <p:par>
                                <p:cTn id="23" presetID="11" presetClass="entr" presetSubtype="0" fill="hold" grpId="2" nodeType="withEffect">
                                  <p:stCondLst>
                                    <p:cond delay="0"/>
                                  </p:stCondLst>
                                  <p:childTnLst>
                                    <p:set>
                                      <p:cBhvr>
                                        <p:cTn id="24" dur="1000">
                                          <p:stCondLst>
                                            <p:cond delay="0"/>
                                          </p:stCondLst>
                                        </p:cTn>
                                        <p:tgtEl>
                                          <p:spTgt spid="25"/>
                                        </p:tgtEl>
                                        <p:attrNameLst>
                                          <p:attrName>style.visibility</p:attrName>
                                        </p:attrNameLst>
                                      </p:cBhvr>
                                      <p:to>
                                        <p:strVal val="visible"/>
                                      </p:to>
                                    </p:set>
                                  </p:childTnLst>
                                </p:cTn>
                              </p:par>
                              <p:par>
                                <p:cTn id="25" presetID="11" presetClass="entr" presetSubtype="0" fill="hold" grpId="3" nodeType="withEffect">
                                  <p:stCondLst>
                                    <p:cond delay="0"/>
                                  </p:stCondLst>
                                  <p:childTnLst>
                                    <p:set>
                                      <p:cBhvr>
                                        <p:cTn id="26" dur="1000">
                                          <p:stCondLst>
                                            <p:cond delay="0"/>
                                          </p:stCondLst>
                                        </p:cTn>
                                        <p:tgtEl>
                                          <p:spTgt spid="25"/>
                                        </p:tgtEl>
                                        <p:attrNameLst>
                                          <p:attrName>style.visibility</p:attrName>
                                        </p:attrNameLst>
                                      </p:cBhvr>
                                      <p:to>
                                        <p:strVal val="visible"/>
                                      </p:to>
                                    </p:set>
                                  </p:childTnLst>
                                </p:cTn>
                              </p:par>
                            </p:childTnLst>
                          </p:cTn>
                        </p:par>
                        <p:par>
                          <p:cTn id="27" fill="hold">
                            <p:stCondLst>
                              <p:cond delay="4000"/>
                            </p:stCondLst>
                            <p:childTnLst>
                              <p:par>
                                <p:cTn id="28" presetID="1"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childTnLst>
                                </p:cTn>
                              </p:par>
                              <p:par>
                                <p:cTn id="30" presetID="11" presetClass="entr" presetSubtype="0" fill="hold" grpId="1" nodeType="withEffect">
                                  <p:stCondLst>
                                    <p:cond delay="0"/>
                                  </p:stCondLst>
                                  <p:childTnLst>
                                    <p:set>
                                      <p:cBhvr>
                                        <p:cTn id="31" dur="1000">
                                          <p:stCondLst>
                                            <p:cond delay="0"/>
                                          </p:stCondLst>
                                        </p:cTn>
                                        <p:tgtEl>
                                          <p:spTgt spid="26"/>
                                        </p:tgtEl>
                                        <p:attrNameLst>
                                          <p:attrName>style.visibility</p:attrName>
                                        </p:attrNameLst>
                                      </p:cBhvr>
                                      <p:to>
                                        <p:strVal val="visible"/>
                                      </p:to>
                                    </p:set>
                                  </p:childTnLst>
                                </p:cTn>
                              </p:par>
                              <p:par>
                                <p:cTn id="32" presetID="11" presetClass="entr" presetSubtype="0" fill="hold" grpId="2" nodeType="withEffect">
                                  <p:stCondLst>
                                    <p:cond delay="0"/>
                                  </p:stCondLst>
                                  <p:childTnLst>
                                    <p:set>
                                      <p:cBhvr>
                                        <p:cTn id="33" dur="1000">
                                          <p:stCondLst>
                                            <p:cond delay="0"/>
                                          </p:stCondLst>
                                        </p:cTn>
                                        <p:tgtEl>
                                          <p:spTgt spid="26"/>
                                        </p:tgtEl>
                                        <p:attrNameLst>
                                          <p:attrName>style.visibility</p:attrName>
                                        </p:attrNameLst>
                                      </p:cBhvr>
                                      <p:to>
                                        <p:strVal val="visible"/>
                                      </p:to>
                                    </p:set>
                                  </p:childTnLst>
                                </p:cTn>
                              </p:par>
                              <p:par>
                                <p:cTn id="34" presetID="11" presetClass="entr" presetSubtype="0" fill="hold" grpId="3" nodeType="withEffect">
                                  <p:stCondLst>
                                    <p:cond delay="0"/>
                                  </p:stCondLst>
                                  <p:childTnLst>
                                    <p:set>
                                      <p:cBhvr>
                                        <p:cTn id="35" dur="1000">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p:bldP spid="23" grpId="1"/>
      <p:bldP spid="23" grpId="2"/>
      <p:bldP spid="23" grpId="3"/>
      <p:bldP spid="25" grpId="0"/>
      <p:bldP spid="25" grpId="1"/>
      <p:bldP spid="25" grpId="2"/>
      <p:bldP spid="25" grpId="3"/>
      <p:bldP spid="26" grpId="0"/>
      <p:bldP spid="26" grpId="1"/>
      <p:bldP spid="26" grpId="2"/>
      <p:bldP spid="26"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7991" y="1236426"/>
            <a:ext cx="2706111"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41554" y="1258530"/>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24117" y="191729"/>
            <a:ext cx="6946490" cy="584775"/>
          </a:xfrm>
          <a:prstGeom prst="rect">
            <a:avLst/>
          </a:prstGeom>
          <a:noFill/>
        </p:spPr>
        <p:txBody>
          <a:bodyPr wrap="square" rtlCol="0">
            <a:spAutoFit/>
          </a:bodyPr>
          <a:lstStyle/>
          <a:p>
            <a:pPr algn="ctr"/>
            <a:r>
              <a:rPr lang="en-US" sz="3200" i="1" dirty="0" smtClean="0">
                <a:latin typeface="Arial Black" pitchFamily="34" charset="0"/>
              </a:rPr>
              <a:t>NOT</a:t>
            </a:r>
            <a:endParaRPr lang="en-US" sz="3200" i="1" dirty="0">
              <a:latin typeface="Arial Black" pitchFamily="34" charset="0"/>
            </a:endParaRPr>
          </a:p>
        </p:txBody>
      </p:sp>
      <p:sp>
        <p:nvSpPr>
          <p:cNvPr id="73" name="TextBox 72"/>
          <p:cNvSpPr txBox="1"/>
          <p:nvPr/>
        </p:nvSpPr>
        <p:spPr>
          <a:xfrm>
            <a:off x="1184788" y="6022750"/>
            <a:ext cx="6651523" cy="382092"/>
          </a:xfrm>
          <a:prstGeom prst="rect">
            <a:avLst/>
          </a:prstGeom>
          <a:noFill/>
        </p:spPr>
        <p:txBody>
          <a:bodyPr wrap="square" rtlCol="0">
            <a:spAutoFit/>
          </a:bodyPr>
          <a:lstStyle/>
          <a:p>
            <a:pPr algn="ctr">
              <a:lnSpc>
                <a:spcPct val="150000"/>
              </a:lnSpc>
            </a:pPr>
            <a:r>
              <a:rPr lang="en-US" sz="1400" dirty="0" smtClean="0"/>
              <a:t>However,  the next activity cannot regress in any one continuum.</a:t>
            </a:r>
          </a:p>
        </p:txBody>
      </p:sp>
      <p:sp>
        <p:nvSpPr>
          <p:cNvPr id="19" name="Flowchart: Summing Junction 18"/>
          <p:cNvSpPr/>
          <p:nvPr/>
        </p:nvSpPr>
        <p:spPr>
          <a:xfrm>
            <a:off x="1592827" y="405580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4311446" y="469490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Summing Junction 20"/>
          <p:cNvSpPr/>
          <p:nvPr/>
        </p:nvSpPr>
        <p:spPr>
          <a:xfrm>
            <a:off x="7069394" y="3500284"/>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682494" y="81509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5" name="TextBox 24"/>
          <p:cNvSpPr txBox="1"/>
          <p:nvPr/>
        </p:nvSpPr>
        <p:spPr>
          <a:xfrm>
            <a:off x="3985014" y="784615"/>
            <a:ext cx="1209368" cy="523220"/>
          </a:xfrm>
          <a:prstGeom prst="rect">
            <a:avLst/>
          </a:prstGeom>
          <a:noFill/>
        </p:spPr>
        <p:txBody>
          <a:bodyPr wrap="square" rtlCol="0">
            <a:spAutoFit/>
          </a:bodyPr>
          <a:lstStyle/>
          <a:p>
            <a:pPr algn="ctr"/>
            <a:r>
              <a:rPr lang="en-US" sz="2800" b="1" dirty="0" smtClean="0">
                <a:solidFill>
                  <a:srgbClr val="C00000"/>
                </a:solidFill>
              </a:rPr>
              <a:t>YES!</a:t>
            </a:r>
            <a:endParaRPr lang="en-US" sz="2800" b="1" dirty="0">
              <a:solidFill>
                <a:srgbClr val="C00000"/>
              </a:solidFill>
            </a:endParaRPr>
          </a:p>
        </p:txBody>
      </p:sp>
      <p:sp>
        <p:nvSpPr>
          <p:cNvPr id="26" name="TextBox 25"/>
          <p:cNvSpPr txBox="1"/>
          <p:nvPr/>
        </p:nvSpPr>
        <p:spPr>
          <a:xfrm>
            <a:off x="1302774" y="792480"/>
            <a:ext cx="1209368" cy="523220"/>
          </a:xfrm>
          <a:prstGeom prst="rect">
            <a:avLst/>
          </a:prstGeom>
          <a:noFill/>
        </p:spPr>
        <p:txBody>
          <a:bodyPr wrap="square" rtlCol="0">
            <a:spAutoFit/>
          </a:bodyPr>
          <a:lstStyle/>
          <a:p>
            <a:pPr algn="ctr"/>
            <a:r>
              <a:rPr lang="en-US" sz="2800" b="1" i="1" dirty="0" smtClean="0">
                <a:solidFill>
                  <a:srgbClr val="C00000"/>
                </a:solidFill>
              </a:rPr>
              <a:t>NO!</a:t>
            </a:r>
            <a:endParaRPr lang="en-US" sz="2800" b="1" i="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0 0  L 0 -0.33333  E" pathEditMode="relative" ptsTypes="">
                                      <p:cBhvr>
                                        <p:cTn id="6" dur="2000" fill="hold"/>
                                        <p:tgtEl>
                                          <p:spTgt spid="20"/>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0 0  L 0 -0.33333  E" pathEditMode="relative" ptsTypes="">
                                      <p:cBhvr>
                                        <p:cTn id="8" dur="2000" fill="hold"/>
                                        <p:tgtEl>
                                          <p:spTgt spid="21"/>
                                        </p:tgtEl>
                                        <p:attrNameLst>
                                          <p:attrName>ppt_x</p:attrName>
                                          <p:attrName>ppt_y</p:attrName>
                                        </p:attrNameLst>
                                      </p:cBhvr>
                                    </p:animMotion>
                                  </p:childTnLst>
                                </p:cTn>
                              </p:par>
                              <p:par>
                                <p:cTn id="9" presetID="42" presetClass="path" presetSubtype="0" accel="50000" decel="50000" fill="hold" grpId="0" nodeType="withEffect">
                                  <p:stCondLst>
                                    <p:cond delay="0"/>
                                  </p:stCondLst>
                                  <p:childTnLst>
                                    <p:animMotion origin="layout" path="M -1.94444E-6 3.7037E-7 L -1.94444E-6 0.12662 " pathEditMode="relative" rAng="0" ptsTypes="AA">
                                      <p:cBhvr>
                                        <p:cTn id="10" dur="2000" fill="hold"/>
                                        <p:tgtEl>
                                          <p:spTgt spid="19"/>
                                        </p:tgtEl>
                                        <p:attrNameLst>
                                          <p:attrName>ppt_x</p:attrName>
                                          <p:attrName>ppt_y</p:attrName>
                                        </p:attrNameLst>
                                      </p:cBhvr>
                                      <p:rCtr x="0" y="63"/>
                                    </p:animMotion>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par>
                                <p:cTn id="14" presetID="11" presetClass="entr" presetSubtype="0" fill="hold" grpId="1" nodeType="withEffect">
                                  <p:stCondLst>
                                    <p:cond delay="0"/>
                                  </p:stCondLst>
                                  <p:childTnLst>
                                    <p:set>
                                      <p:cBhvr>
                                        <p:cTn id="15" dur="1000">
                                          <p:stCondLst>
                                            <p:cond delay="0"/>
                                          </p:stCondLst>
                                        </p:cTn>
                                        <p:tgtEl>
                                          <p:spTgt spid="23"/>
                                        </p:tgtEl>
                                        <p:attrNameLst>
                                          <p:attrName>style.visibility</p:attrName>
                                        </p:attrNameLst>
                                      </p:cBhvr>
                                      <p:to>
                                        <p:strVal val="visible"/>
                                      </p:to>
                                    </p:set>
                                  </p:childTnLst>
                                </p:cTn>
                              </p:par>
                              <p:par>
                                <p:cTn id="16" presetID="11" presetClass="entr" presetSubtype="0" fill="hold" grpId="2" nodeType="withEffect">
                                  <p:stCondLst>
                                    <p:cond delay="0"/>
                                  </p:stCondLst>
                                  <p:childTnLst>
                                    <p:set>
                                      <p:cBhvr>
                                        <p:cTn id="17" dur="1000">
                                          <p:stCondLst>
                                            <p:cond delay="0"/>
                                          </p:stCondLst>
                                        </p:cTn>
                                        <p:tgtEl>
                                          <p:spTgt spid="23"/>
                                        </p:tgtEl>
                                        <p:attrNameLst>
                                          <p:attrName>style.visibility</p:attrName>
                                        </p:attrNameLst>
                                      </p:cBhvr>
                                      <p:to>
                                        <p:strVal val="visible"/>
                                      </p:to>
                                    </p:set>
                                  </p:childTnLst>
                                </p:cTn>
                              </p:par>
                              <p:par>
                                <p:cTn id="18" presetID="11" presetClass="entr" presetSubtype="0" fill="hold" grpId="3" nodeType="withEffect">
                                  <p:stCondLst>
                                    <p:cond delay="0"/>
                                  </p:stCondLst>
                                  <p:childTnLst>
                                    <p:set>
                                      <p:cBhvr>
                                        <p:cTn id="19" dur="1000">
                                          <p:stCondLst>
                                            <p:cond delay="0"/>
                                          </p:stCondLst>
                                        </p:cTn>
                                        <p:tgtEl>
                                          <p:spTgt spid="23"/>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1" presetClass="entr" presetSubtype="0" fill="hold" grpId="1" nodeType="withEffect">
                                  <p:stCondLst>
                                    <p:cond delay="0"/>
                                  </p:stCondLst>
                                  <p:childTnLst>
                                    <p:set>
                                      <p:cBhvr>
                                        <p:cTn id="24" dur="1000">
                                          <p:stCondLst>
                                            <p:cond delay="0"/>
                                          </p:stCondLst>
                                        </p:cTn>
                                        <p:tgtEl>
                                          <p:spTgt spid="25"/>
                                        </p:tgtEl>
                                        <p:attrNameLst>
                                          <p:attrName>style.visibility</p:attrName>
                                        </p:attrNameLst>
                                      </p:cBhvr>
                                      <p:to>
                                        <p:strVal val="visible"/>
                                      </p:to>
                                    </p:set>
                                  </p:childTnLst>
                                </p:cTn>
                              </p:par>
                              <p:par>
                                <p:cTn id="25" presetID="11" presetClass="entr" presetSubtype="0" fill="hold" grpId="2" nodeType="withEffect">
                                  <p:stCondLst>
                                    <p:cond delay="0"/>
                                  </p:stCondLst>
                                  <p:childTnLst>
                                    <p:set>
                                      <p:cBhvr>
                                        <p:cTn id="26" dur="1000">
                                          <p:stCondLst>
                                            <p:cond delay="0"/>
                                          </p:stCondLst>
                                        </p:cTn>
                                        <p:tgtEl>
                                          <p:spTgt spid="25"/>
                                        </p:tgtEl>
                                        <p:attrNameLst>
                                          <p:attrName>style.visibility</p:attrName>
                                        </p:attrNameLst>
                                      </p:cBhvr>
                                      <p:to>
                                        <p:strVal val="visible"/>
                                      </p:to>
                                    </p:set>
                                  </p:childTnLst>
                                </p:cTn>
                              </p:par>
                              <p:par>
                                <p:cTn id="27" presetID="11" presetClass="entr" presetSubtype="0" fill="hold" grpId="3" nodeType="withEffect">
                                  <p:stCondLst>
                                    <p:cond delay="0"/>
                                  </p:stCondLst>
                                  <p:childTnLst>
                                    <p:set>
                                      <p:cBhvr>
                                        <p:cTn id="28" dur="1000">
                                          <p:stCondLst>
                                            <p:cond delay="0"/>
                                          </p:stCondLst>
                                        </p:cTn>
                                        <p:tgtEl>
                                          <p:spTgt spid="25"/>
                                        </p:tgtEl>
                                        <p:attrNameLst>
                                          <p:attrName>style.visibility</p:attrName>
                                        </p:attrNameLst>
                                      </p:cBhvr>
                                      <p:to>
                                        <p:strVal val="visible"/>
                                      </p:to>
                                    </p:set>
                                  </p:childTnLst>
                                </p:cTn>
                              </p:par>
                            </p:childTnLst>
                          </p:cTn>
                        </p:par>
                        <p:par>
                          <p:cTn id="29" fill="hold">
                            <p:stCondLst>
                              <p:cond delay="400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1" presetClass="entr" presetSubtype="0" fill="hold" grpId="1" nodeType="withEffect">
                                  <p:stCondLst>
                                    <p:cond delay="0"/>
                                  </p:stCondLst>
                                  <p:childTnLst>
                                    <p:set>
                                      <p:cBhvr>
                                        <p:cTn id="33" dur="1000">
                                          <p:stCondLst>
                                            <p:cond delay="0"/>
                                          </p:stCondLst>
                                        </p:cTn>
                                        <p:tgtEl>
                                          <p:spTgt spid="26"/>
                                        </p:tgtEl>
                                        <p:attrNameLst>
                                          <p:attrName>style.visibility</p:attrName>
                                        </p:attrNameLst>
                                      </p:cBhvr>
                                      <p:to>
                                        <p:strVal val="visible"/>
                                      </p:to>
                                    </p:set>
                                  </p:childTnLst>
                                </p:cTn>
                              </p:par>
                              <p:par>
                                <p:cTn id="34" presetID="11" presetClass="entr" presetSubtype="0" fill="hold" grpId="2" nodeType="withEffect">
                                  <p:stCondLst>
                                    <p:cond delay="0"/>
                                  </p:stCondLst>
                                  <p:childTnLst>
                                    <p:set>
                                      <p:cBhvr>
                                        <p:cTn id="35" dur="1000">
                                          <p:stCondLst>
                                            <p:cond delay="0"/>
                                          </p:stCondLst>
                                        </p:cTn>
                                        <p:tgtEl>
                                          <p:spTgt spid="26"/>
                                        </p:tgtEl>
                                        <p:attrNameLst>
                                          <p:attrName>style.visibility</p:attrName>
                                        </p:attrNameLst>
                                      </p:cBhvr>
                                      <p:to>
                                        <p:strVal val="visible"/>
                                      </p:to>
                                    </p:set>
                                  </p:childTnLst>
                                </p:cTn>
                              </p:par>
                              <p:par>
                                <p:cTn id="36" presetID="11" presetClass="entr" presetSubtype="0" fill="hold" grpId="3" nodeType="withEffect">
                                  <p:stCondLst>
                                    <p:cond delay="0"/>
                                  </p:stCondLst>
                                  <p:childTnLst>
                                    <p:set>
                                      <p:cBhvr>
                                        <p:cTn id="37" dur="1000">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3" grpId="0"/>
      <p:bldP spid="23" grpId="1"/>
      <p:bldP spid="23" grpId="2"/>
      <p:bldP spid="23" grpId="3"/>
      <p:bldP spid="25" grpId="0"/>
      <p:bldP spid="25" grpId="1"/>
      <p:bldP spid="25" grpId="2"/>
      <p:bldP spid="25" grpId="3"/>
      <p:bldP spid="26" grpId="0"/>
      <p:bldP spid="26" grpId="1"/>
      <p:bldP spid="26" grpId="2"/>
      <p:bldP spid="26" grpId="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7992" y="1251174"/>
            <a:ext cx="2735608"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302775"/>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38865" y="221226"/>
            <a:ext cx="6946490" cy="584775"/>
          </a:xfrm>
          <a:prstGeom prst="rect">
            <a:avLst/>
          </a:prstGeom>
          <a:noFill/>
        </p:spPr>
        <p:txBody>
          <a:bodyPr wrap="square" rtlCol="0">
            <a:spAutoFit/>
          </a:bodyPr>
          <a:lstStyle/>
          <a:p>
            <a:pPr algn="ctr"/>
            <a:r>
              <a:rPr lang="en-US" sz="3200" dirty="0" smtClean="0">
                <a:latin typeface="Arial Black" pitchFamily="34" charset="0"/>
              </a:rPr>
              <a:t>Use It!</a:t>
            </a:r>
            <a:endParaRPr lang="en-US" sz="3200" dirty="0">
              <a:latin typeface="Arial Black" pitchFamily="34" charset="0"/>
            </a:endParaRPr>
          </a:p>
        </p:txBody>
      </p:sp>
      <p:sp>
        <p:nvSpPr>
          <p:cNvPr id="19" name="Flowchart: Summing Junction 18"/>
          <p:cNvSpPr/>
          <p:nvPr/>
        </p:nvSpPr>
        <p:spPr>
          <a:xfrm>
            <a:off x="1531867" y="152596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7033507" y="213556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p:cNvSpPr/>
          <p:nvPr/>
        </p:nvSpPr>
        <p:spPr>
          <a:xfrm>
            <a:off x="7254241" y="1706880"/>
            <a:ext cx="45719" cy="3962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Summing Junction 22"/>
          <p:cNvSpPr/>
          <p:nvPr/>
        </p:nvSpPr>
        <p:spPr>
          <a:xfrm>
            <a:off x="4305537" y="2137193"/>
            <a:ext cx="457210" cy="367575"/>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p:cNvSpPr/>
          <p:nvPr/>
        </p:nvSpPr>
        <p:spPr>
          <a:xfrm>
            <a:off x="4526281" y="1706880"/>
            <a:ext cx="45720" cy="4114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066800" y="5946550"/>
            <a:ext cx="7089551" cy="415498"/>
          </a:xfrm>
          <a:prstGeom prst="rect">
            <a:avLst/>
          </a:prstGeom>
          <a:noFill/>
        </p:spPr>
        <p:txBody>
          <a:bodyPr wrap="square" rtlCol="0">
            <a:spAutoFit/>
          </a:bodyPr>
          <a:lstStyle/>
          <a:p>
            <a:pPr algn="ctr">
              <a:lnSpc>
                <a:spcPct val="150000"/>
              </a:lnSpc>
            </a:pPr>
            <a:r>
              <a:rPr lang="en-US" sz="1400" b="1" dirty="0" smtClean="0"/>
              <a:t>“Use It” </a:t>
            </a:r>
            <a:r>
              <a:rPr lang="en-US" sz="1400" dirty="0" smtClean="0"/>
              <a:t>activities must be meaningful.  They don’t have to be completely productive or fluent.</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cxnSp>
        <p:nvCxnSpPr>
          <p:cNvPr id="24" name="Straight Arrow Connector 23"/>
          <p:cNvCxnSpPr/>
          <p:nvPr/>
        </p:nvCxnSpPr>
        <p:spPr>
          <a:xfrm rot="16200000" flipV="1">
            <a:off x="-910363" y="28842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431413" y="2889458"/>
            <a:ext cx="4097589" cy="121428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V="1">
            <a:off x="1796855" y="2829250"/>
            <a:ext cx="4114803" cy="12192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3174601" y="2791151"/>
            <a:ext cx="4114800" cy="12954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V="1">
            <a:off x="4561277" y="2808007"/>
            <a:ext cx="4084956" cy="12121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5937355" y="2809550"/>
            <a:ext cx="4069417" cy="122301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7548" y="5486400"/>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Mechanical</a:t>
            </a:r>
            <a:endParaRPr lang="en-US" sz="1600" dirty="0">
              <a:solidFill>
                <a:schemeClr val="accent2">
                  <a:lumMod val="50000"/>
                </a:schemeClr>
              </a:solidFill>
              <a:latin typeface="Arial Black" pitchFamily="34" charset="0"/>
              <a:cs typeface="Andalus" pitchFamily="2" charset="-78"/>
            </a:endParaRPr>
          </a:p>
        </p:txBody>
      </p:sp>
      <p:sp>
        <p:nvSpPr>
          <p:cNvPr id="41" name="TextBox 40"/>
          <p:cNvSpPr txBox="1"/>
          <p:nvPr/>
        </p:nvSpPr>
        <p:spPr>
          <a:xfrm>
            <a:off x="3498044" y="5420052"/>
            <a:ext cx="2153056"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No Production</a:t>
            </a:r>
            <a:endParaRPr lang="en-US" sz="1600" dirty="0">
              <a:solidFill>
                <a:schemeClr val="tx2">
                  <a:lumMod val="75000"/>
                </a:schemeClr>
              </a:solidFill>
              <a:latin typeface="Arial Black" pitchFamily="34" charset="0"/>
              <a:cs typeface="Andalus" pitchFamily="2" charset="-78"/>
            </a:endParaRPr>
          </a:p>
        </p:txBody>
      </p:sp>
      <p:sp>
        <p:nvSpPr>
          <p:cNvPr id="42" name="TextBox 41"/>
          <p:cNvSpPr txBox="1"/>
          <p:nvPr/>
        </p:nvSpPr>
        <p:spPr>
          <a:xfrm>
            <a:off x="6679090" y="5412658"/>
            <a:ext cx="1267838"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Accuracy</a:t>
            </a:r>
            <a:endParaRPr lang="en-US" sz="1600" dirty="0">
              <a:solidFill>
                <a:schemeClr val="bg2">
                  <a:lumMod val="25000"/>
                </a:schemeClr>
              </a:solidFill>
              <a:latin typeface="Arial Black" pitchFamily="34" charset="0"/>
              <a:cs typeface="Andalus" pitchFamily="2" charset="-78"/>
            </a:endParaRPr>
          </a:p>
        </p:txBody>
      </p:sp>
      <p:sp>
        <p:nvSpPr>
          <p:cNvPr id="69" name="TextBox 68"/>
          <p:cNvSpPr txBox="1"/>
          <p:nvPr/>
        </p:nvSpPr>
        <p:spPr>
          <a:xfrm>
            <a:off x="867715" y="1273278"/>
            <a:ext cx="1801238" cy="338554"/>
          </a:xfrm>
          <a:prstGeom prst="rect">
            <a:avLst/>
          </a:prstGeom>
          <a:noFill/>
        </p:spPr>
        <p:txBody>
          <a:bodyPr wrap="square" rtlCol="0">
            <a:spAutoFit/>
          </a:bodyPr>
          <a:lstStyle/>
          <a:p>
            <a:pPr algn="ctr"/>
            <a:r>
              <a:rPr lang="en-US" sz="1600" dirty="0" smtClean="0">
                <a:solidFill>
                  <a:schemeClr val="accent2">
                    <a:lumMod val="50000"/>
                  </a:schemeClr>
                </a:solidFill>
                <a:latin typeface="Arial Black" pitchFamily="34" charset="0"/>
                <a:cs typeface="Andalus" pitchFamily="2" charset="-78"/>
              </a:rPr>
              <a:t>Meaningful</a:t>
            </a:r>
            <a:endParaRPr lang="en-US" sz="1600" dirty="0">
              <a:solidFill>
                <a:schemeClr val="accent2">
                  <a:lumMod val="50000"/>
                </a:schemeClr>
              </a:solidFill>
              <a:latin typeface="Arial Black" pitchFamily="34" charset="0"/>
              <a:cs typeface="Andalus" pitchFamily="2" charset="-78"/>
            </a:endParaRPr>
          </a:p>
        </p:txBody>
      </p:sp>
      <p:sp>
        <p:nvSpPr>
          <p:cNvPr id="70" name="TextBox 69"/>
          <p:cNvSpPr txBox="1"/>
          <p:nvPr/>
        </p:nvSpPr>
        <p:spPr>
          <a:xfrm>
            <a:off x="3207992" y="1251174"/>
            <a:ext cx="2735608" cy="338554"/>
          </a:xfrm>
          <a:prstGeom prst="rect">
            <a:avLst/>
          </a:prstGeom>
          <a:noFill/>
        </p:spPr>
        <p:txBody>
          <a:bodyPr wrap="square" rtlCol="0">
            <a:spAutoFit/>
          </a:bodyPr>
          <a:lstStyle/>
          <a:p>
            <a:pPr algn="ctr"/>
            <a:r>
              <a:rPr lang="en-US" sz="1600" dirty="0" smtClean="0">
                <a:solidFill>
                  <a:schemeClr val="tx2">
                    <a:lumMod val="75000"/>
                  </a:schemeClr>
                </a:solidFill>
                <a:latin typeface="Arial Black" pitchFamily="34" charset="0"/>
                <a:cs typeface="Andalus" pitchFamily="2" charset="-78"/>
              </a:rPr>
              <a:t>Complete Production</a:t>
            </a:r>
            <a:endParaRPr lang="en-US" sz="1600" dirty="0">
              <a:solidFill>
                <a:schemeClr val="tx2">
                  <a:lumMod val="75000"/>
                </a:schemeClr>
              </a:solidFill>
              <a:latin typeface="Arial Black" pitchFamily="34" charset="0"/>
              <a:cs typeface="Andalus" pitchFamily="2" charset="-78"/>
            </a:endParaRPr>
          </a:p>
        </p:txBody>
      </p:sp>
      <p:sp>
        <p:nvSpPr>
          <p:cNvPr id="71" name="TextBox 70"/>
          <p:cNvSpPr txBox="1"/>
          <p:nvPr/>
        </p:nvSpPr>
        <p:spPr>
          <a:xfrm>
            <a:off x="6256302" y="1241815"/>
            <a:ext cx="2150284" cy="338554"/>
          </a:xfrm>
          <a:prstGeom prst="rect">
            <a:avLst/>
          </a:prstGeom>
          <a:noFill/>
        </p:spPr>
        <p:txBody>
          <a:bodyPr wrap="square" rtlCol="0">
            <a:spAutoFit/>
          </a:bodyPr>
          <a:lstStyle/>
          <a:p>
            <a:pPr algn="ctr"/>
            <a:r>
              <a:rPr lang="en-US" sz="1600" dirty="0" smtClean="0">
                <a:solidFill>
                  <a:schemeClr val="bg2">
                    <a:lumMod val="25000"/>
                  </a:schemeClr>
                </a:solidFill>
                <a:latin typeface="Arial Black" pitchFamily="34" charset="0"/>
                <a:cs typeface="Andalus" pitchFamily="2" charset="-78"/>
              </a:rPr>
              <a:t>Fluency</a:t>
            </a:r>
            <a:endParaRPr lang="en-US" sz="1600" dirty="0">
              <a:solidFill>
                <a:schemeClr val="bg2">
                  <a:lumMod val="25000"/>
                </a:schemeClr>
              </a:solidFill>
              <a:latin typeface="Arial Black" pitchFamily="34" charset="0"/>
              <a:cs typeface="Andalus" pitchFamily="2" charset="-78"/>
            </a:endParaRPr>
          </a:p>
        </p:txBody>
      </p:sp>
      <p:sp>
        <p:nvSpPr>
          <p:cNvPr id="72" name="TextBox 71"/>
          <p:cNvSpPr txBox="1"/>
          <p:nvPr/>
        </p:nvSpPr>
        <p:spPr>
          <a:xfrm>
            <a:off x="1238865" y="221226"/>
            <a:ext cx="6946490" cy="584775"/>
          </a:xfrm>
          <a:prstGeom prst="rect">
            <a:avLst/>
          </a:prstGeom>
          <a:noFill/>
        </p:spPr>
        <p:txBody>
          <a:bodyPr wrap="square" rtlCol="0">
            <a:spAutoFit/>
          </a:bodyPr>
          <a:lstStyle/>
          <a:p>
            <a:pPr algn="ctr"/>
            <a:r>
              <a:rPr lang="en-US" sz="3200" dirty="0" smtClean="0">
                <a:latin typeface="Arial Black" pitchFamily="34" charset="0"/>
              </a:rPr>
              <a:t>Live It!</a:t>
            </a:r>
            <a:endParaRPr lang="en-US" sz="3200" dirty="0">
              <a:latin typeface="Arial Black" pitchFamily="34" charset="0"/>
            </a:endParaRPr>
          </a:p>
        </p:txBody>
      </p:sp>
      <p:sp>
        <p:nvSpPr>
          <p:cNvPr id="19" name="Flowchart: Summing Junction 18"/>
          <p:cNvSpPr/>
          <p:nvPr/>
        </p:nvSpPr>
        <p:spPr>
          <a:xfrm>
            <a:off x="1531867" y="152596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Summing Junction 19"/>
          <p:cNvSpPr/>
          <p:nvPr/>
        </p:nvSpPr>
        <p:spPr>
          <a:xfrm>
            <a:off x="7124947" y="1480247"/>
            <a:ext cx="457200" cy="353961"/>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Summing Junction 22"/>
          <p:cNvSpPr/>
          <p:nvPr/>
        </p:nvSpPr>
        <p:spPr>
          <a:xfrm>
            <a:off x="4305537" y="1497113"/>
            <a:ext cx="457210" cy="367575"/>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066800" y="5946550"/>
            <a:ext cx="7089551" cy="415498"/>
          </a:xfrm>
          <a:prstGeom prst="rect">
            <a:avLst/>
          </a:prstGeom>
          <a:noFill/>
        </p:spPr>
        <p:txBody>
          <a:bodyPr wrap="square" rtlCol="0">
            <a:spAutoFit/>
          </a:bodyPr>
          <a:lstStyle/>
          <a:p>
            <a:pPr algn="ctr">
              <a:lnSpc>
                <a:spcPct val="150000"/>
              </a:lnSpc>
            </a:pPr>
            <a:r>
              <a:rPr lang="en-US" sz="1400" b="1" dirty="0" smtClean="0"/>
              <a:t>“Live It” </a:t>
            </a:r>
            <a:r>
              <a:rPr lang="en-US" sz="1400" dirty="0" smtClean="0"/>
              <a:t>activities must be meaningful, completely fluent, and productive.</a:t>
            </a:r>
            <a:endParaRPr lang="en-US"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Extract 8"/>
          <p:cNvSpPr/>
          <p:nvPr/>
        </p:nvSpPr>
        <p:spPr>
          <a:xfrm rot="10800000">
            <a:off x="496548" y="1600200"/>
            <a:ext cx="2590800" cy="4267200"/>
          </a:xfrm>
          <a:prstGeom prst="flowChartExtract">
            <a:avLst/>
          </a:prstGeom>
          <a:solidFill>
            <a:schemeClr val="accent2">
              <a:alpha val="61000"/>
            </a:schemeClr>
          </a:solidFill>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sz="2800" dirty="0" smtClean="0"/>
              <a:t>Meaning</a:t>
            </a:r>
            <a:endParaRPr lang="en-US" sz="2800" dirty="0"/>
          </a:p>
        </p:txBody>
      </p:sp>
      <p:sp>
        <p:nvSpPr>
          <p:cNvPr id="6" name="Flowchart: Extract 5"/>
          <p:cNvSpPr/>
          <p:nvPr/>
        </p:nvSpPr>
        <p:spPr>
          <a:xfrm rot="10800000">
            <a:off x="3212701" y="1610052"/>
            <a:ext cx="2590800" cy="4267200"/>
          </a:xfrm>
          <a:prstGeom prst="flowChartExtract">
            <a:avLst/>
          </a:prstGeom>
          <a:solidFill>
            <a:schemeClr val="accent1">
              <a:alpha val="49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2800" dirty="0" smtClean="0"/>
              <a:t>Production</a:t>
            </a:r>
            <a:endParaRPr lang="en-US" sz="2800" dirty="0"/>
          </a:p>
        </p:txBody>
      </p:sp>
      <p:sp>
        <p:nvSpPr>
          <p:cNvPr id="8" name="Flowchart: Extract 7"/>
          <p:cNvSpPr/>
          <p:nvPr/>
        </p:nvSpPr>
        <p:spPr>
          <a:xfrm rot="10800000">
            <a:off x="5965728" y="1600200"/>
            <a:ext cx="2590800" cy="4267200"/>
          </a:xfrm>
          <a:prstGeom prst="flowChartExtract">
            <a:avLst/>
          </a:prstGeom>
          <a:solidFill>
            <a:schemeClr val="accent3">
              <a:alpha val="50000"/>
            </a:schemeClr>
          </a:solidFill>
        </p:spPr>
        <p:style>
          <a:lnRef idx="3">
            <a:schemeClr val="lt1"/>
          </a:lnRef>
          <a:fillRef idx="1">
            <a:schemeClr val="accent3"/>
          </a:fillRef>
          <a:effectRef idx="1">
            <a:schemeClr val="accent3"/>
          </a:effectRef>
          <a:fontRef idx="minor">
            <a:schemeClr val="lt1"/>
          </a:fontRef>
        </p:style>
        <p:txBody>
          <a:bodyPr vert="vert" rtlCol="0" anchor="ctr"/>
          <a:lstStyle/>
          <a:p>
            <a:pPr algn="ctr"/>
            <a:r>
              <a:rPr lang="en-US" sz="2800" dirty="0" smtClean="0"/>
              <a:t>Fluency</a:t>
            </a:r>
            <a:endParaRPr lang="en-US" sz="2800" dirty="0"/>
          </a:p>
        </p:txBody>
      </p:sp>
      <p:sp>
        <p:nvSpPr>
          <p:cNvPr id="72" name="TextBox 71"/>
          <p:cNvSpPr txBox="1"/>
          <p:nvPr/>
        </p:nvSpPr>
        <p:spPr>
          <a:xfrm>
            <a:off x="1223625" y="221226"/>
            <a:ext cx="6946490" cy="584775"/>
          </a:xfrm>
          <a:prstGeom prst="rect">
            <a:avLst/>
          </a:prstGeom>
          <a:noFill/>
        </p:spPr>
        <p:txBody>
          <a:bodyPr wrap="square" rtlCol="0">
            <a:spAutoFit/>
          </a:bodyPr>
          <a:lstStyle/>
          <a:p>
            <a:pPr algn="ctr"/>
            <a:r>
              <a:rPr lang="en-US" sz="3200" dirty="0" smtClean="0">
                <a:latin typeface="Arial Black" pitchFamily="34" charset="0"/>
              </a:rPr>
              <a:t>All Work Together</a:t>
            </a:r>
            <a:endParaRPr lang="en-US" sz="3200" dirty="0">
              <a:latin typeface="Arial Black" pitchFamily="34" charset="0"/>
            </a:endParaRPr>
          </a:p>
        </p:txBody>
      </p:sp>
      <p:sp>
        <p:nvSpPr>
          <p:cNvPr id="26" name="TextBox 25"/>
          <p:cNvSpPr txBox="1"/>
          <p:nvPr/>
        </p:nvSpPr>
        <p:spPr>
          <a:xfrm>
            <a:off x="1066800" y="5946550"/>
            <a:ext cx="7089551" cy="382092"/>
          </a:xfrm>
          <a:prstGeom prst="rect">
            <a:avLst/>
          </a:prstGeom>
          <a:noFill/>
        </p:spPr>
        <p:txBody>
          <a:bodyPr wrap="square" rtlCol="0">
            <a:spAutoFit/>
          </a:bodyPr>
          <a:lstStyle/>
          <a:p>
            <a:pPr algn="ctr">
              <a:lnSpc>
                <a:spcPct val="150000"/>
              </a:lnSpc>
            </a:pPr>
            <a:r>
              <a:rPr lang="en-US" sz="1400" dirty="0" smtClean="0"/>
              <a:t>All  three characteristics work together.  There is often overlap.</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 0  L 0.25 0  E" pathEditMode="relative" ptsTypes="">
                                      <p:cBhvr>
                                        <p:cTn id="6" dur="1000" fill="hold"/>
                                        <p:tgtEl>
                                          <p:spTgt spid="9"/>
                                        </p:tgtEl>
                                        <p:attrNameLst>
                                          <p:attrName>ppt_x</p:attrName>
                                          <p:attrName>ppt_y</p:attrName>
                                        </p:attrNameLst>
                                      </p:cBhvr>
                                    </p:animMotion>
                                  </p:childTnLst>
                                </p:cTn>
                              </p:par>
                              <p:par>
                                <p:cTn id="7" presetID="35" presetClass="path" presetSubtype="0" accel="50000" decel="50000" fill="hold" grpId="0" nodeType="withEffect">
                                  <p:stCondLst>
                                    <p:cond delay="0"/>
                                  </p:stCondLst>
                                  <p:childTnLst>
                                    <p:animMotion origin="layout" path="M 0 0  L -0.25 0  E" pathEditMode="relative" ptsTypes="">
                                      <p:cBhvr>
                                        <p:cTn id="8" dur="1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247</TotalTime>
  <Words>695</Words>
  <Application>Microsoft Office PowerPoint</Application>
  <PresentationFormat>On-screen Show (4:3)</PresentationFormat>
  <Paragraphs>158</Paragraphs>
  <Slides>13</Slides>
  <Notes>0</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Civic</vt:lpstr>
      <vt:lpstr>Grammar Practice Progression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RSCCD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Rob</cp:lastModifiedBy>
  <cp:revision>25</cp:revision>
  <dcterms:created xsi:type="dcterms:W3CDTF">2010-09-09T21:51:55Z</dcterms:created>
  <dcterms:modified xsi:type="dcterms:W3CDTF">2011-07-07T17:00:47Z</dcterms:modified>
</cp:coreProperties>
</file>